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6500" y="0"/>
            <a:ext cx="2857500" cy="2857500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0" y="3725466"/>
            <a:ext cx="857250" cy="857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3754" y="432197"/>
            <a:ext cx="5127929" cy="584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375" b="1" spc="-1" kern="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Tecnologias de Ponta em</a:t>
            </a:r>
            <a:endParaRPr lang="en-US" sz="3375" dirty="0"/>
          </a:p>
        </p:txBody>
      </p:sp>
      <p:sp>
        <p:nvSpPr>
          <p:cNvPr id="6" name="Text 2"/>
          <p:cNvSpPr/>
          <p:nvPr/>
        </p:nvSpPr>
        <p:spPr>
          <a:xfrm>
            <a:off x="3119810" y="860822"/>
            <a:ext cx="2975818" cy="584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375" b="1" spc="-1" kern="0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Memória RAM</a:t>
            </a:r>
            <a:endParaRPr lang="en-US" sz="3375" dirty="0"/>
          </a:p>
        </p:txBody>
      </p:sp>
      <p:sp>
        <p:nvSpPr>
          <p:cNvPr id="7" name="Text 3"/>
          <p:cNvSpPr/>
          <p:nvPr/>
        </p:nvSpPr>
        <p:spPr>
          <a:xfrm>
            <a:off x="1976837" y="1539478"/>
            <a:ext cx="52617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DDR5, MRAM e LPDDR5X: Inovações para a Computação do Futuro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2171700" y="2110978"/>
            <a:ext cx="4800600" cy="252174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400300" y="2339578"/>
            <a:ext cx="44148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Universidade Federal do Maranhão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2400300" y="2653903"/>
            <a:ext cx="44148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Engenharia da Computação</a:t>
            </a:r>
            <a:endParaRPr lang="en-US" sz="1013" dirty="0"/>
          </a:p>
        </p:txBody>
      </p:sp>
      <p:sp>
        <p:nvSpPr>
          <p:cNvPr id="11" name="Text 7"/>
          <p:cNvSpPr/>
          <p:nvPr/>
        </p:nvSpPr>
        <p:spPr>
          <a:xfrm>
            <a:off x="2400300" y="2853928"/>
            <a:ext cx="4414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Curso de Arquitetura de Computadores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2400300" y="3025378"/>
            <a:ext cx="4414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Prof. Me. Luís Henrique Neves Rodrigues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2400300" y="3546872"/>
            <a:ext cx="44148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Apresentadores:</a:t>
            </a:r>
            <a:endParaRPr lang="en-US" sz="1013" dirty="0"/>
          </a:p>
        </p:txBody>
      </p:sp>
      <p:sp>
        <p:nvSpPr>
          <p:cNvPr id="14" name="Text 10"/>
          <p:cNvSpPr/>
          <p:nvPr/>
        </p:nvSpPr>
        <p:spPr>
          <a:xfrm>
            <a:off x="2400300" y="3832622"/>
            <a:ext cx="4414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Anderson Rodrigo Diniz Oliveira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2400300" y="4032647"/>
            <a:ext cx="4414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Erick Irlan do Rosário Abreu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2400300" y="4232672"/>
            <a:ext cx="4414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Gabriel Felipe Carvalho Silva</a:t>
            </a:r>
            <a:endParaRPr lang="en-US" sz="900" dirty="0"/>
          </a:p>
        </p:txBody>
      </p:sp>
      <p:sp>
        <p:nvSpPr>
          <p:cNvPr id="17" name="Text 13"/>
          <p:cNvSpPr/>
          <p:nvPr/>
        </p:nvSpPr>
        <p:spPr>
          <a:xfrm>
            <a:off x="8689284" y="4850606"/>
            <a:ext cx="38327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</a:t>
            </a:r>
            <a:endParaRPr lang="en-US" sz="78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01601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2152055"/>
          </a:xfrm>
          <a:prstGeom prst="rect">
            <a:avLst/>
          </a:prstGeom>
          <a:solidFill>
            <a:srgbClr val="0E749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7586"/>
            <a:ext cx="257175" cy="34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623292"/>
            <a:ext cx="4620360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LPDDR5X: Potência e Eficiência para a Era Móvel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685800" y="1566267"/>
            <a:ext cx="1622552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 Power DDR5X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85800" y="1566267"/>
            <a:ext cx="5320057" cy="5125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representa o ápice da tecnologia de memória móvel, </a:t>
            </a:r>
            <a:endParaRPr lang="en-US" sz="1350" dirty="0"/>
          </a:p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oferecendo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2227148" y="1844873"/>
            <a:ext cx="1925157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velocidades extremas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4080867" y="1844873"/>
            <a:ext cx="50692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85800" y="1844873"/>
            <a:ext cx="4681249" cy="5125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consumo otimizado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541180" y="2123480"/>
            <a:ext cx="3166467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 dispositivos de próxima geração.</a:t>
            </a:r>
            <a:endParaRPr lang="en-US" sz="13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847427"/>
            <a:ext cx="2286000" cy="1371600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457200" y="2780705"/>
            <a:ext cx="4000500" cy="27146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3095030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00150" y="3066455"/>
            <a:ext cx="141870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que é LPDDR?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628650" y="3580805"/>
            <a:ext cx="3657600" cy="82867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7" name="Shape 11"/>
          <p:cNvSpPr/>
          <p:nvPr/>
        </p:nvSpPr>
        <p:spPr>
          <a:xfrm>
            <a:off x="628650" y="3580805"/>
            <a:ext cx="28575" cy="828675"/>
          </a:xfrm>
          <a:prstGeom prst="rect">
            <a:avLst/>
          </a:prstGeom>
          <a:solidFill>
            <a:srgbClr val="0891B2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730823"/>
            <a:ext cx="144661" cy="12858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44761" y="3707606"/>
            <a:ext cx="11089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 Power DDR</a:t>
            </a:r>
            <a:endParaRPr lang="en-US" sz="1013" dirty="0"/>
          </a:p>
        </p:txBody>
      </p:sp>
      <p:sp>
        <p:nvSpPr>
          <p:cNvPr id="20" name="Text 13"/>
          <p:cNvSpPr/>
          <p:nvPr/>
        </p:nvSpPr>
        <p:spPr>
          <a:xfrm>
            <a:off x="742950" y="3952280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Variante da DDR otimizada para dispositivos móveis,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priorizando eficiência energética e forma compacta.</a:t>
            </a:r>
            <a:endParaRPr lang="en-US" sz="90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4666655"/>
            <a:ext cx="85725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915544" y="4645223"/>
            <a:ext cx="7250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Diferencial:</a:t>
            </a:r>
            <a:endParaRPr lang="en-US" sz="900" dirty="0"/>
          </a:p>
        </p:txBody>
      </p:sp>
      <p:sp>
        <p:nvSpPr>
          <p:cNvPr id="23" name="Text 15"/>
          <p:cNvSpPr/>
          <p:nvPr/>
        </p:nvSpPr>
        <p:spPr>
          <a:xfrm>
            <a:off x="742950" y="4645223"/>
            <a:ext cx="3334820" cy="4982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Tensões mais baixas, modos de economia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avançados e empacotamento BGA para integração direta em SoCs.</a:t>
            </a:r>
            <a:endParaRPr lang="en-US" sz="900" dirty="0"/>
          </a:p>
        </p:txBody>
      </p:sp>
      <p:sp>
        <p:nvSpPr>
          <p:cNvPr id="24" name="Shape 16"/>
          <p:cNvSpPr/>
          <p:nvPr/>
        </p:nvSpPr>
        <p:spPr>
          <a:xfrm>
            <a:off x="4686300" y="2780705"/>
            <a:ext cx="4000500" cy="27146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25" y="3095030"/>
            <a:ext cx="171450" cy="17145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5429250" y="3066455"/>
            <a:ext cx="20652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Evolução da Velocidade</a:t>
            </a:r>
            <a:endParaRPr lang="en-US" sz="1350" dirty="0"/>
          </a:p>
        </p:txBody>
      </p:sp>
      <p:sp>
        <p:nvSpPr>
          <p:cNvPr id="27" name="Shape 18"/>
          <p:cNvSpPr/>
          <p:nvPr/>
        </p:nvSpPr>
        <p:spPr>
          <a:xfrm>
            <a:off x="4857750" y="3580805"/>
            <a:ext cx="3657600" cy="105727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8" name="Shape 19"/>
          <p:cNvSpPr/>
          <p:nvPr/>
        </p:nvSpPr>
        <p:spPr>
          <a:xfrm>
            <a:off x="4857750" y="3580805"/>
            <a:ext cx="28575" cy="1057275"/>
          </a:xfrm>
          <a:prstGeom prst="rect">
            <a:avLst/>
          </a:prstGeom>
          <a:solidFill>
            <a:srgbClr val="0891B2"/>
          </a:solidFill>
          <a:ln/>
        </p:spPr>
      </p:sp>
      <p:sp>
        <p:nvSpPr>
          <p:cNvPr id="29" name="Text 20"/>
          <p:cNvSpPr/>
          <p:nvPr/>
        </p:nvSpPr>
        <p:spPr>
          <a:xfrm>
            <a:off x="4972050" y="3695105"/>
            <a:ext cx="3500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Progressão LPDDR</a:t>
            </a:r>
            <a:endParaRPr lang="en-US" sz="1013" dirty="0"/>
          </a:p>
        </p:txBody>
      </p:sp>
      <p:sp>
        <p:nvSpPr>
          <p:cNvPr id="30" name="Text 21"/>
          <p:cNvSpPr/>
          <p:nvPr/>
        </p:nvSpPr>
        <p:spPr>
          <a:xfrm>
            <a:off x="4972050" y="395942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31" name="Text 22"/>
          <p:cNvSpPr/>
          <p:nvPr/>
        </p:nvSpPr>
        <p:spPr>
          <a:xfrm>
            <a:off x="5044771" y="3959423"/>
            <a:ext cx="5503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LPDDR4:</a:t>
            </a:r>
            <a:endParaRPr lang="en-US" sz="900" dirty="0"/>
          </a:p>
        </p:txBody>
      </p:sp>
      <p:sp>
        <p:nvSpPr>
          <p:cNvPr id="32" name="Text 23"/>
          <p:cNvSpPr/>
          <p:nvPr/>
        </p:nvSpPr>
        <p:spPr>
          <a:xfrm>
            <a:off x="5523709" y="3959423"/>
            <a:ext cx="9552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3200-4266 MT/s</a:t>
            </a:r>
            <a:endParaRPr lang="en-US" sz="900" dirty="0"/>
          </a:p>
        </p:txBody>
      </p:sp>
      <p:sp>
        <p:nvSpPr>
          <p:cNvPr id="33" name="Text 24"/>
          <p:cNvSpPr/>
          <p:nvPr/>
        </p:nvSpPr>
        <p:spPr>
          <a:xfrm>
            <a:off x="4972050" y="415944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34" name="Text 25"/>
          <p:cNvSpPr/>
          <p:nvPr/>
        </p:nvSpPr>
        <p:spPr>
          <a:xfrm>
            <a:off x="5044771" y="4159448"/>
            <a:ext cx="5503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LPDDR5:</a:t>
            </a:r>
            <a:endParaRPr lang="en-US" sz="900" dirty="0"/>
          </a:p>
        </p:txBody>
      </p:sp>
      <p:sp>
        <p:nvSpPr>
          <p:cNvPr id="35" name="Text 26"/>
          <p:cNvSpPr/>
          <p:nvPr/>
        </p:nvSpPr>
        <p:spPr>
          <a:xfrm>
            <a:off x="5523709" y="4159448"/>
            <a:ext cx="9552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5500-6400 MT/s</a:t>
            </a:r>
            <a:endParaRPr lang="en-US" sz="900" dirty="0"/>
          </a:p>
        </p:txBody>
      </p:sp>
      <p:sp>
        <p:nvSpPr>
          <p:cNvPr id="36" name="Text 27"/>
          <p:cNvSpPr/>
          <p:nvPr/>
        </p:nvSpPr>
        <p:spPr>
          <a:xfrm>
            <a:off x="4972050" y="435947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37" name="Text 28"/>
          <p:cNvSpPr/>
          <p:nvPr/>
        </p:nvSpPr>
        <p:spPr>
          <a:xfrm>
            <a:off x="5044771" y="4359473"/>
            <a:ext cx="6266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LPDDR5X:</a:t>
            </a:r>
            <a:endParaRPr lang="en-US" sz="900" dirty="0"/>
          </a:p>
        </p:txBody>
      </p:sp>
      <p:sp>
        <p:nvSpPr>
          <p:cNvPr id="38" name="Text 29"/>
          <p:cNvSpPr/>
          <p:nvPr/>
        </p:nvSpPr>
        <p:spPr>
          <a:xfrm>
            <a:off x="5599947" y="4359473"/>
            <a:ext cx="10206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7500-10700 MT/s</a:t>
            </a:r>
            <a:endParaRPr lang="en-US" sz="900" dirty="0"/>
          </a:p>
        </p:txBody>
      </p:sp>
      <p:pic>
        <p:nvPicPr>
          <p:cNvPr id="3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50" y="4895255"/>
            <a:ext cx="114300" cy="114300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5173219" y="4873823"/>
            <a:ext cx="6266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LPDDR5X:</a:t>
            </a:r>
            <a:endParaRPr lang="en-US" sz="900" dirty="0"/>
          </a:p>
        </p:txBody>
      </p:sp>
      <p:sp>
        <p:nvSpPr>
          <p:cNvPr id="41" name="Text 31"/>
          <p:cNvSpPr/>
          <p:nvPr/>
        </p:nvSpPr>
        <p:spPr>
          <a:xfrm>
            <a:off x="4972050" y="4873823"/>
            <a:ext cx="3353600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Representa um salto de 67% na velocidade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em relação à LPDDR5 padrão.</a:t>
            </a:r>
            <a:endParaRPr lang="en-US" sz="900" dirty="0"/>
          </a:p>
        </p:txBody>
      </p:sp>
      <p:sp>
        <p:nvSpPr>
          <p:cNvPr id="42" name="Shape 32"/>
          <p:cNvSpPr/>
          <p:nvPr/>
        </p:nvSpPr>
        <p:spPr>
          <a:xfrm>
            <a:off x="457200" y="5666780"/>
            <a:ext cx="8229600" cy="1835944"/>
          </a:xfrm>
          <a:prstGeom prst="rect">
            <a:avLst/>
          </a:prstGeom>
          <a:solidFill>
            <a:srgbClr val="D97706"/>
          </a:solidFill>
          <a:ln/>
        </p:spPr>
      </p:sp>
      <p:pic>
        <p:nvPicPr>
          <p:cNvPr id="4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75" y="5831086"/>
            <a:ext cx="241102" cy="214313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955477" y="5809655"/>
            <a:ext cx="309131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 Recorde Mundial</a:t>
            </a:r>
            <a:endParaRPr lang="en-US" sz="1688" dirty="0"/>
          </a:p>
        </p:txBody>
      </p:sp>
      <p:sp>
        <p:nvSpPr>
          <p:cNvPr id="45" name="Text 34"/>
          <p:cNvSpPr/>
          <p:nvPr/>
        </p:nvSpPr>
        <p:spPr>
          <a:xfrm>
            <a:off x="600075" y="6198989"/>
            <a:ext cx="5352120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Samsung desenvolveu o primeiro chip LPDDR5X do mundo com velocidade de</a:t>
            </a:r>
            <a:endParaRPr lang="en-US" sz="1125" dirty="0"/>
          </a:p>
        </p:txBody>
      </p:sp>
      <p:sp>
        <p:nvSpPr>
          <p:cNvPr id="46" name="Text 35"/>
          <p:cNvSpPr/>
          <p:nvPr/>
        </p:nvSpPr>
        <p:spPr>
          <a:xfrm>
            <a:off x="600075" y="6198989"/>
            <a:ext cx="5638037" cy="4268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10.7 Gbps</a:t>
            </a:r>
            <a:endParaRPr lang="en-US" sz="1125" dirty="0"/>
          </a:p>
        </p:txBody>
      </p:sp>
      <p:sp>
        <p:nvSpPr>
          <p:cNvPr id="47" name="Text 36"/>
          <p:cNvSpPr/>
          <p:nvPr/>
        </p:nvSpPr>
        <p:spPr>
          <a:xfrm>
            <a:off x="955421" y="6431161"/>
            <a:ext cx="4381547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estabelecendo novo padrão para dispositivos móveis premium.</a:t>
            </a:r>
            <a:endParaRPr lang="en-US" sz="1125" dirty="0"/>
          </a:p>
        </p:txBody>
      </p:sp>
      <p:sp>
        <p:nvSpPr>
          <p:cNvPr id="48" name="Text 37"/>
          <p:cNvSpPr/>
          <p:nvPr/>
        </p:nvSpPr>
        <p:spPr>
          <a:xfrm>
            <a:off x="600075" y="6816923"/>
            <a:ext cx="1843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DE6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10.7</a:t>
            </a:r>
            <a:endParaRPr lang="en-US" sz="2025" dirty="0"/>
          </a:p>
        </p:txBody>
      </p:sp>
      <p:sp>
        <p:nvSpPr>
          <p:cNvPr id="49" name="Text 38"/>
          <p:cNvSpPr/>
          <p:nvPr/>
        </p:nvSpPr>
        <p:spPr>
          <a:xfrm>
            <a:off x="600075" y="7159823"/>
            <a:ext cx="18430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Gbps Máximo</a:t>
            </a:r>
            <a:endParaRPr lang="en-US" sz="1013" dirty="0"/>
          </a:p>
        </p:txBody>
      </p:sp>
      <p:sp>
        <p:nvSpPr>
          <p:cNvPr id="50" name="Text 39"/>
          <p:cNvSpPr/>
          <p:nvPr/>
        </p:nvSpPr>
        <p:spPr>
          <a:xfrm>
            <a:off x="2543175" y="6816923"/>
            <a:ext cx="1843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2025" dirty="0"/>
          </a:p>
        </p:txBody>
      </p:sp>
      <p:sp>
        <p:nvSpPr>
          <p:cNvPr id="51" name="Text 40"/>
          <p:cNvSpPr/>
          <p:nvPr/>
        </p:nvSpPr>
        <p:spPr>
          <a:xfrm>
            <a:off x="2543175" y="7159823"/>
            <a:ext cx="18430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Mais Rápido</a:t>
            </a:r>
            <a:endParaRPr lang="en-US" sz="1013" dirty="0"/>
          </a:p>
        </p:txBody>
      </p:sp>
      <p:sp>
        <p:nvSpPr>
          <p:cNvPr id="52" name="Text 41"/>
          <p:cNvSpPr/>
          <p:nvPr/>
        </p:nvSpPr>
        <p:spPr>
          <a:xfrm>
            <a:off x="4486275" y="6816923"/>
            <a:ext cx="1843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ECAC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025" dirty="0"/>
          </a:p>
        </p:txBody>
      </p:sp>
      <p:sp>
        <p:nvSpPr>
          <p:cNvPr id="53" name="Text 42"/>
          <p:cNvSpPr/>
          <p:nvPr/>
        </p:nvSpPr>
        <p:spPr>
          <a:xfrm>
            <a:off x="4486275" y="7159823"/>
            <a:ext cx="18430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Menos Consumo</a:t>
            </a:r>
            <a:endParaRPr lang="en-US" sz="1013" dirty="0"/>
          </a:p>
        </p:txBody>
      </p:sp>
      <p:pic>
        <p:nvPicPr>
          <p:cNvPr id="5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6525" y="5898952"/>
            <a:ext cx="2057400" cy="1371600"/>
          </a:xfrm>
          <a:prstGeom prst="rect">
            <a:avLst/>
          </a:prstGeom>
        </p:spPr>
      </p:pic>
      <p:sp>
        <p:nvSpPr>
          <p:cNvPr id="55" name="Shape 43"/>
          <p:cNvSpPr/>
          <p:nvPr/>
        </p:nvSpPr>
        <p:spPr>
          <a:xfrm>
            <a:off x="457200" y="7617023"/>
            <a:ext cx="1928813" cy="2085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6" name="Shape 44"/>
          <p:cNvSpPr/>
          <p:nvPr/>
        </p:nvSpPr>
        <p:spPr>
          <a:xfrm>
            <a:off x="1193006" y="7788473"/>
            <a:ext cx="457200" cy="457200"/>
          </a:xfrm>
          <a:prstGeom prst="ellipse">
            <a:avLst/>
          </a:prstGeom>
          <a:solidFill>
            <a:srgbClr val="2563EB"/>
          </a:solidFill>
          <a:ln/>
        </p:spPr>
      </p:sp>
      <p:pic>
        <p:nvPicPr>
          <p:cNvPr id="5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7313" y="7931348"/>
            <a:ext cx="128588" cy="171450"/>
          </a:xfrm>
          <a:prstGeom prst="rect">
            <a:avLst/>
          </a:prstGeom>
        </p:spPr>
      </p:pic>
      <p:sp>
        <p:nvSpPr>
          <p:cNvPr id="58" name="Text 45"/>
          <p:cNvSpPr/>
          <p:nvPr/>
        </p:nvSpPr>
        <p:spPr>
          <a:xfrm>
            <a:off x="628650" y="8359973"/>
            <a:ext cx="16573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Smartphones Premium</a:t>
            </a:r>
            <a:endParaRPr lang="en-US" sz="1125" dirty="0"/>
          </a:p>
        </p:txBody>
      </p:sp>
      <p:sp>
        <p:nvSpPr>
          <p:cNvPr id="59" name="Text 46"/>
          <p:cNvSpPr/>
          <p:nvPr/>
        </p:nvSpPr>
        <p:spPr>
          <a:xfrm>
            <a:off x="628650" y="8845748"/>
            <a:ext cx="16573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Suporte a câmeras de 200MP+, gravação 8K e 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processamento de IA em tempo real.</a:t>
            </a:r>
            <a:endParaRPr lang="en-US" sz="900" dirty="0"/>
          </a:p>
        </p:txBody>
      </p:sp>
      <p:sp>
        <p:nvSpPr>
          <p:cNvPr id="60" name="Shape 47"/>
          <p:cNvSpPr/>
          <p:nvPr/>
        </p:nvSpPr>
        <p:spPr>
          <a:xfrm>
            <a:off x="2557463" y="7617023"/>
            <a:ext cx="1928813" cy="2085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1" name="Shape 48"/>
          <p:cNvSpPr/>
          <p:nvPr/>
        </p:nvSpPr>
        <p:spPr>
          <a:xfrm>
            <a:off x="3293269" y="7788473"/>
            <a:ext cx="457200" cy="457200"/>
          </a:xfrm>
          <a:prstGeom prst="ellipse">
            <a:avLst/>
          </a:prstGeom>
          <a:solidFill>
            <a:srgbClr val="7C3AED"/>
          </a:solidFill>
          <a:ln/>
        </p:spPr>
      </p:sp>
      <p:pic>
        <p:nvPicPr>
          <p:cNvPr id="6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6859" y="7931348"/>
            <a:ext cx="150019" cy="171450"/>
          </a:xfrm>
          <a:prstGeom prst="rect">
            <a:avLst/>
          </a:prstGeom>
        </p:spPr>
      </p:pic>
      <p:sp>
        <p:nvSpPr>
          <p:cNvPr id="63" name="Text 49"/>
          <p:cNvSpPr/>
          <p:nvPr/>
        </p:nvSpPr>
        <p:spPr>
          <a:xfrm>
            <a:off x="2728913" y="8359973"/>
            <a:ext cx="16573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Tablets e Laptops</a:t>
            </a:r>
            <a:endParaRPr lang="en-US" sz="1125" dirty="0"/>
          </a:p>
        </p:txBody>
      </p:sp>
      <p:sp>
        <p:nvSpPr>
          <p:cNvPr id="64" name="Text 50"/>
          <p:cNvSpPr/>
          <p:nvPr/>
        </p:nvSpPr>
        <p:spPr>
          <a:xfrm>
            <a:off x="2728913" y="8645723"/>
            <a:ext cx="16573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desktop em dispositivos ultraportáteis 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com autonomia de bateria estendida.</a:t>
            </a:r>
            <a:endParaRPr lang="en-US" sz="900" dirty="0"/>
          </a:p>
        </p:txBody>
      </p:sp>
      <p:sp>
        <p:nvSpPr>
          <p:cNvPr id="65" name="Shape 51"/>
          <p:cNvSpPr/>
          <p:nvPr/>
        </p:nvSpPr>
        <p:spPr>
          <a:xfrm>
            <a:off x="4657725" y="7617023"/>
            <a:ext cx="1928813" cy="2085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6" name="Shape 52"/>
          <p:cNvSpPr/>
          <p:nvPr/>
        </p:nvSpPr>
        <p:spPr>
          <a:xfrm>
            <a:off x="5393531" y="7788473"/>
            <a:ext cx="457200" cy="457200"/>
          </a:xfrm>
          <a:prstGeom prst="ellipse">
            <a:avLst/>
          </a:prstGeom>
          <a:solidFill>
            <a:srgbClr val="059669"/>
          </a:solidFill>
          <a:ln/>
        </p:spPr>
      </p:sp>
      <p:pic>
        <p:nvPicPr>
          <p:cNvPr id="6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6406" y="7931348"/>
            <a:ext cx="171450" cy="171450"/>
          </a:xfrm>
          <a:prstGeom prst="rect">
            <a:avLst/>
          </a:prstGeom>
        </p:spPr>
      </p:pic>
      <p:sp>
        <p:nvSpPr>
          <p:cNvPr id="68" name="Text 53"/>
          <p:cNvSpPr/>
          <p:nvPr/>
        </p:nvSpPr>
        <p:spPr>
          <a:xfrm>
            <a:off x="4829175" y="8359973"/>
            <a:ext cx="16573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Automotivo</a:t>
            </a:r>
            <a:endParaRPr lang="en-US" sz="1125" dirty="0"/>
          </a:p>
        </p:txBody>
      </p:sp>
      <p:sp>
        <p:nvSpPr>
          <p:cNvPr id="69" name="Text 54"/>
          <p:cNvSpPr/>
          <p:nvPr/>
        </p:nvSpPr>
        <p:spPr>
          <a:xfrm>
            <a:off x="4829175" y="8645723"/>
            <a:ext cx="16573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Sistemas de infoentretenimento avançados 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e processamento para veículos autônomos.</a:t>
            </a:r>
            <a:endParaRPr lang="en-US" sz="900" dirty="0"/>
          </a:p>
        </p:txBody>
      </p:sp>
      <p:sp>
        <p:nvSpPr>
          <p:cNvPr id="70" name="Shape 55"/>
          <p:cNvSpPr/>
          <p:nvPr/>
        </p:nvSpPr>
        <p:spPr>
          <a:xfrm>
            <a:off x="6757988" y="7617023"/>
            <a:ext cx="1928813" cy="2085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1" name="Shape 56"/>
          <p:cNvSpPr/>
          <p:nvPr/>
        </p:nvSpPr>
        <p:spPr>
          <a:xfrm>
            <a:off x="7493794" y="7788473"/>
            <a:ext cx="457200" cy="457200"/>
          </a:xfrm>
          <a:prstGeom prst="ellipse">
            <a:avLst/>
          </a:prstGeom>
          <a:solidFill>
            <a:srgbClr val="DC2626"/>
          </a:solidFill>
          <a:ln/>
        </p:spPr>
      </p:sp>
      <p:pic>
        <p:nvPicPr>
          <p:cNvPr id="7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15238" y="7931348"/>
            <a:ext cx="214313" cy="171450"/>
          </a:xfrm>
          <a:prstGeom prst="rect">
            <a:avLst/>
          </a:prstGeom>
        </p:spPr>
      </p:pic>
      <p:sp>
        <p:nvSpPr>
          <p:cNvPr id="73" name="Text 57"/>
          <p:cNvSpPr/>
          <p:nvPr/>
        </p:nvSpPr>
        <p:spPr>
          <a:xfrm>
            <a:off x="6929438" y="8359973"/>
            <a:ext cx="16573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AR/VR</a:t>
            </a:r>
            <a:endParaRPr lang="en-US" sz="1125" dirty="0"/>
          </a:p>
        </p:txBody>
      </p:sp>
      <p:sp>
        <p:nvSpPr>
          <p:cNvPr id="74" name="Text 58"/>
          <p:cNvSpPr/>
          <p:nvPr/>
        </p:nvSpPr>
        <p:spPr>
          <a:xfrm>
            <a:off x="6929438" y="8645723"/>
            <a:ext cx="16573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Experiências imersivas de alta resolução 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com latência ultra-baixa.</a:t>
            </a:r>
            <a:endParaRPr lang="en-US" sz="900" dirty="0"/>
          </a:p>
        </p:txBody>
      </p:sp>
      <p:sp>
        <p:nvSpPr>
          <p:cNvPr id="75" name="Text 59"/>
          <p:cNvSpPr/>
          <p:nvPr/>
        </p:nvSpPr>
        <p:spPr>
          <a:xfrm>
            <a:off x="8520847" y="9824442"/>
            <a:ext cx="5517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10</a:t>
            </a:r>
            <a:endParaRPr lang="en-US" sz="1013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4389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2152055"/>
          </a:xfrm>
          <a:prstGeom prst="rect">
            <a:avLst/>
          </a:prstGeom>
          <a:solidFill>
            <a:srgbClr val="4F46E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7586"/>
            <a:ext cx="385763" cy="34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623292"/>
            <a:ext cx="4468918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LPDDR5X: Benefícios e Aplicações Avançadas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685800" y="1566267"/>
            <a:ext cx="3395514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Transformando a experiência móvel com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85800" y="1566267"/>
            <a:ext cx="4507539" cy="5125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excepcional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692399" y="1844873"/>
            <a:ext cx="16199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782952" y="1844873"/>
            <a:ext cx="1854026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 energética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3565541" y="1844873"/>
            <a:ext cx="25731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3751418" y="1844873"/>
            <a:ext cx="1796569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capacidades futuras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685800" y="1844873"/>
            <a:ext cx="5214882" cy="5125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 redefinem os limites dos dispositivos portáteis.</a:t>
            </a:r>
            <a:endParaRPr lang="en-US" sz="13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847427"/>
            <a:ext cx="2286000" cy="1371600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457200" y="2780705"/>
            <a:ext cx="2590781" cy="3028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10"/>
          <p:cNvSpPr/>
          <p:nvPr/>
        </p:nvSpPr>
        <p:spPr>
          <a:xfrm>
            <a:off x="628650" y="2952155"/>
            <a:ext cx="418635" cy="457200"/>
          </a:xfrm>
          <a:prstGeom prst="roundRect">
            <a:avLst/>
          </a:prstGeom>
          <a:solidFill>
            <a:srgbClr val="059669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42" y="3095030"/>
            <a:ext cx="171450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61585" y="2952155"/>
            <a:ext cx="178638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Extrema</a:t>
            </a:r>
            <a:endParaRPr lang="en-US" sz="1350" dirty="0"/>
          </a:p>
        </p:txBody>
      </p:sp>
      <p:sp>
        <p:nvSpPr>
          <p:cNvPr id="18" name="Shape 12"/>
          <p:cNvSpPr/>
          <p:nvPr/>
        </p:nvSpPr>
        <p:spPr>
          <a:xfrm>
            <a:off x="628650" y="3580805"/>
            <a:ext cx="2247881" cy="100012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9" name="Shape 13"/>
          <p:cNvSpPr/>
          <p:nvPr/>
        </p:nvSpPr>
        <p:spPr>
          <a:xfrm>
            <a:off x="628650" y="3580805"/>
            <a:ext cx="28575" cy="1000125"/>
          </a:xfrm>
          <a:prstGeom prst="rect">
            <a:avLst/>
          </a:prstGeom>
          <a:solidFill>
            <a:srgbClr val="0891B2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730823"/>
            <a:ext cx="144661" cy="12858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944761" y="3707606"/>
            <a:ext cx="1292377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 de Pico</a:t>
            </a:r>
            <a:endParaRPr lang="en-US" sz="1013" dirty="0"/>
          </a:p>
        </p:txBody>
      </p:sp>
      <p:sp>
        <p:nvSpPr>
          <p:cNvPr id="22" name="Text 15"/>
          <p:cNvSpPr/>
          <p:nvPr/>
        </p:nvSpPr>
        <p:spPr>
          <a:xfrm>
            <a:off x="742950" y="3952280"/>
            <a:ext cx="20907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Até 10.7 Gbps permitem transferência de dados ultra-rápida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para aplicações intensivas.</a:t>
            </a:r>
            <a:endParaRPr lang="en-US" sz="900" dirty="0"/>
          </a:p>
        </p:txBody>
      </p:sp>
      <p:sp>
        <p:nvSpPr>
          <p:cNvPr id="23" name="Shape 16"/>
          <p:cNvSpPr/>
          <p:nvPr/>
        </p:nvSpPr>
        <p:spPr>
          <a:xfrm>
            <a:off x="628650" y="4695230"/>
            <a:ext cx="2247881" cy="942975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24" name="Text 17"/>
          <p:cNvSpPr/>
          <p:nvPr/>
        </p:nvSpPr>
        <p:spPr>
          <a:xfrm>
            <a:off x="742950" y="4809530"/>
            <a:ext cx="20907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Impacto Real:</a:t>
            </a:r>
            <a:endParaRPr lang="en-US" sz="900" dirty="0"/>
          </a:p>
        </p:txBody>
      </p:sp>
      <p:sp>
        <p:nvSpPr>
          <p:cNvPr id="25" name="Text 18"/>
          <p:cNvSpPr/>
          <p:nvPr/>
        </p:nvSpPr>
        <p:spPr>
          <a:xfrm>
            <a:off x="742950" y="5038130"/>
            <a:ext cx="20907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Abertura de apps 40% mais rápida</a:t>
            </a:r>
            <a:endParaRPr lang="en-US" sz="788" dirty="0"/>
          </a:p>
        </p:txBody>
      </p:sp>
      <p:sp>
        <p:nvSpPr>
          <p:cNvPr id="26" name="Text 19"/>
          <p:cNvSpPr/>
          <p:nvPr/>
        </p:nvSpPr>
        <p:spPr>
          <a:xfrm>
            <a:off x="742950" y="5209580"/>
            <a:ext cx="20907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Multitasking sem lag</a:t>
            </a:r>
            <a:endParaRPr lang="en-US" sz="788" dirty="0"/>
          </a:p>
        </p:txBody>
      </p:sp>
      <p:sp>
        <p:nvSpPr>
          <p:cNvPr id="27" name="Text 20"/>
          <p:cNvSpPr/>
          <p:nvPr/>
        </p:nvSpPr>
        <p:spPr>
          <a:xfrm>
            <a:off x="742950" y="5381030"/>
            <a:ext cx="20907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Gaming móvel premium</a:t>
            </a:r>
            <a:endParaRPr lang="en-US" sz="788" dirty="0"/>
          </a:p>
        </p:txBody>
      </p:sp>
      <p:sp>
        <p:nvSpPr>
          <p:cNvPr id="28" name="Shape 21"/>
          <p:cNvSpPr/>
          <p:nvPr/>
        </p:nvSpPr>
        <p:spPr>
          <a:xfrm>
            <a:off x="3276581" y="2780705"/>
            <a:ext cx="2590809" cy="3028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Shape 22"/>
          <p:cNvSpPr/>
          <p:nvPr/>
        </p:nvSpPr>
        <p:spPr>
          <a:xfrm>
            <a:off x="3448031" y="2952155"/>
            <a:ext cx="437610" cy="457200"/>
          </a:xfrm>
          <a:prstGeom prst="ellipse">
            <a:avLst/>
          </a:prstGeom>
          <a:solidFill>
            <a:srgbClr val="2563EB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112" y="3095030"/>
            <a:ext cx="171450" cy="17145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3999942" y="2952155"/>
            <a:ext cx="176743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 Energética</a:t>
            </a:r>
            <a:endParaRPr lang="en-US" sz="1350" dirty="0"/>
          </a:p>
        </p:txBody>
      </p:sp>
      <p:sp>
        <p:nvSpPr>
          <p:cNvPr id="32" name="Shape 24"/>
          <p:cNvSpPr/>
          <p:nvPr/>
        </p:nvSpPr>
        <p:spPr>
          <a:xfrm>
            <a:off x="3448031" y="3580805"/>
            <a:ext cx="2247909" cy="100012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33" name="Shape 25"/>
          <p:cNvSpPr/>
          <p:nvPr/>
        </p:nvSpPr>
        <p:spPr>
          <a:xfrm>
            <a:off x="3448031" y="3580805"/>
            <a:ext cx="28575" cy="1000125"/>
          </a:xfrm>
          <a:prstGeom prst="rect">
            <a:avLst/>
          </a:prstGeom>
          <a:solidFill>
            <a:srgbClr val="0891B2"/>
          </a:solidFill>
          <a:ln/>
        </p:spPr>
      </p:sp>
      <p:pic>
        <p:nvPicPr>
          <p:cNvPr id="3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31" y="3730823"/>
            <a:ext cx="144661" cy="128588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3764142" y="3707606"/>
            <a:ext cx="1656038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Otimização de Consumo</a:t>
            </a:r>
            <a:endParaRPr lang="en-US" sz="1013" dirty="0"/>
          </a:p>
        </p:txBody>
      </p:sp>
      <p:sp>
        <p:nvSpPr>
          <p:cNvPr id="36" name="Text 27"/>
          <p:cNvSpPr/>
          <p:nvPr/>
        </p:nvSpPr>
        <p:spPr>
          <a:xfrm>
            <a:off x="3562331" y="3952280"/>
            <a:ext cx="209074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Modos de economia avançados e tensões otimizadas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estendem significativamente a autonomia.</a:t>
            </a:r>
            <a:endParaRPr lang="en-US" sz="900" dirty="0"/>
          </a:p>
        </p:txBody>
      </p:sp>
      <p:sp>
        <p:nvSpPr>
          <p:cNvPr id="37" name="Shape 28"/>
          <p:cNvSpPr/>
          <p:nvPr/>
        </p:nvSpPr>
        <p:spPr>
          <a:xfrm>
            <a:off x="3448031" y="4695230"/>
            <a:ext cx="2247909" cy="94297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38" name="Text 29"/>
          <p:cNvSpPr/>
          <p:nvPr/>
        </p:nvSpPr>
        <p:spPr>
          <a:xfrm>
            <a:off x="3562331" y="4809530"/>
            <a:ext cx="209074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Benefícios:</a:t>
            </a:r>
            <a:endParaRPr lang="en-US" sz="900" dirty="0"/>
          </a:p>
        </p:txBody>
      </p:sp>
      <p:sp>
        <p:nvSpPr>
          <p:cNvPr id="39" name="Text 30"/>
          <p:cNvSpPr/>
          <p:nvPr/>
        </p:nvSpPr>
        <p:spPr>
          <a:xfrm>
            <a:off x="3562331" y="5038130"/>
            <a:ext cx="20907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20% menos consumo vs LPDDR5</a:t>
            </a:r>
            <a:endParaRPr lang="en-US" sz="788" dirty="0"/>
          </a:p>
        </p:txBody>
      </p:sp>
      <p:sp>
        <p:nvSpPr>
          <p:cNvPr id="40" name="Text 31"/>
          <p:cNvSpPr/>
          <p:nvPr/>
        </p:nvSpPr>
        <p:spPr>
          <a:xfrm>
            <a:off x="3562331" y="5209580"/>
            <a:ext cx="20907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Standby ultra-eficiente</a:t>
            </a:r>
            <a:endParaRPr lang="en-US" sz="788" dirty="0"/>
          </a:p>
        </p:txBody>
      </p:sp>
      <p:sp>
        <p:nvSpPr>
          <p:cNvPr id="41" name="Text 32"/>
          <p:cNvSpPr/>
          <p:nvPr/>
        </p:nvSpPr>
        <p:spPr>
          <a:xfrm>
            <a:off x="3562331" y="5381030"/>
            <a:ext cx="20907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Thermal throttling reduzido</a:t>
            </a:r>
            <a:endParaRPr lang="en-US" sz="788" dirty="0"/>
          </a:p>
        </p:txBody>
      </p:sp>
      <p:sp>
        <p:nvSpPr>
          <p:cNvPr id="42" name="Shape 33"/>
          <p:cNvSpPr/>
          <p:nvPr/>
        </p:nvSpPr>
        <p:spPr>
          <a:xfrm>
            <a:off x="6095991" y="2780705"/>
            <a:ext cx="2590781" cy="3028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3" name="Shape 34"/>
          <p:cNvSpPr/>
          <p:nvPr/>
        </p:nvSpPr>
        <p:spPr>
          <a:xfrm>
            <a:off x="6267441" y="2952155"/>
            <a:ext cx="437192" cy="457200"/>
          </a:xfrm>
          <a:prstGeom prst="ellipse">
            <a:avLst/>
          </a:prstGeom>
          <a:solidFill>
            <a:srgbClr val="7C3AED"/>
          </a:solidFill>
          <a:ln/>
        </p:spPr>
      </p:sp>
      <p:pic>
        <p:nvPicPr>
          <p:cNvPr id="4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298" y="3095030"/>
            <a:ext cx="171450" cy="171450"/>
          </a:xfrm>
          <a:prstGeom prst="rect">
            <a:avLst/>
          </a:prstGeom>
        </p:spPr>
      </p:pic>
      <p:sp>
        <p:nvSpPr>
          <p:cNvPr id="45" name="Text 35"/>
          <p:cNvSpPr/>
          <p:nvPr/>
        </p:nvSpPr>
        <p:spPr>
          <a:xfrm>
            <a:off x="6818933" y="2952155"/>
            <a:ext cx="176782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Capacidades Futuras</a:t>
            </a:r>
            <a:endParaRPr lang="en-US" sz="1350" dirty="0"/>
          </a:p>
        </p:txBody>
      </p:sp>
      <p:sp>
        <p:nvSpPr>
          <p:cNvPr id="46" name="Shape 36"/>
          <p:cNvSpPr/>
          <p:nvPr/>
        </p:nvSpPr>
        <p:spPr>
          <a:xfrm>
            <a:off x="6267441" y="3580805"/>
            <a:ext cx="2247881" cy="100012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47" name="Shape 37"/>
          <p:cNvSpPr/>
          <p:nvPr/>
        </p:nvSpPr>
        <p:spPr>
          <a:xfrm>
            <a:off x="6267441" y="3580805"/>
            <a:ext cx="28575" cy="1000125"/>
          </a:xfrm>
          <a:prstGeom prst="rect">
            <a:avLst/>
          </a:prstGeom>
          <a:solidFill>
            <a:srgbClr val="0891B2"/>
          </a:solidFill>
          <a:ln/>
        </p:spPr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1741" y="3730823"/>
            <a:ext cx="128588" cy="128588"/>
          </a:xfrm>
          <a:prstGeom prst="rect">
            <a:avLst/>
          </a:prstGeom>
        </p:spPr>
      </p:pic>
      <p:sp>
        <p:nvSpPr>
          <p:cNvPr id="49" name="Text 38"/>
          <p:cNvSpPr/>
          <p:nvPr/>
        </p:nvSpPr>
        <p:spPr>
          <a:xfrm>
            <a:off x="6567478" y="3707606"/>
            <a:ext cx="10004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 e ML Móvel</a:t>
            </a:r>
            <a:endParaRPr lang="en-US" sz="1013" dirty="0"/>
          </a:p>
        </p:txBody>
      </p:sp>
      <p:sp>
        <p:nvSpPr>
          <p:cNvPr id="50" name="Text 39"/>
          <p:cNvSpPr/>
          <p:nvPr/>
        </p:nvSpPr>
        <p:spPr>
          <a:xfrm>
            <a:off x="6381741" y="3952280"/>
            <a:ext cx="20907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Largura de banda suficiente para processamento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de IA complexa diretamente no dispositivo.</a:t>
            </a:r>
            <a:endParaRPr lang="en-US" sz="900" dirty="0"/>
          </a:p>
        </p:txBody>
      </p:sp>
      <p:sp>
        <p:nvSpPr>
          <p:cNvPr id="51" name="Shape 40"/>
          <p:cNvSpPr/>
          <p:nvPr/>
        </p:nvSpPr>
        <p:spPr>
          <a:xfrm>
            <a:off x="6267441" y="4695230"/>
            <a:ext cx="2247881" cy="942975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52" name="Text 41"/>
          <p:cNvSpPr/>
          <p:nvPr/>
        </p:nvSpPr>
        <p:spPr>
          <a:xfrm>
            <a:off x="6381741" y="4809530"/>
            <a:ext cx="20907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Aplicações:</a:t>
            </a:r>
            <a:endParaRPr lang="en-US" sz="900" dirty="0"/>
          </a:p>
        </p:txBody>
      </p:sp>
      <p:sp>
        <p:nvSpPr>
          <p:cNvPr id="53" name="Text 42"/>
          <p:cNvSpPr/>
          <p:nvPr/>
        </p:nvSpPr>
        <p:spPr>
          <a:xfrm>
            <a:off x="6381741" y="5038130"/>
            <a:ext cx="20907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Assistentes IA avançados</a:t>
            </a:r>
            <a:endParaRPr lang="en-US" sz="788" dirty="0"/>
          </a:p>
        </p:txBody>
      </p:sp>
      <p:sp>
        <p:nvSpPr>
          <p:cNvPr id="54" name="Text 43"/>
          <p:cNvSpPr/>
          <p:nvPr/>
        </p:nvSpPr>
        <p:spPr>
          <a:xfrm>
            <a:off x="6381741" y="5209580"/>
            <a:ext cx="20907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Tradução em tempo real</a:t>
            </a:r>
            <a:endParaRPr lang="en-US" sz="788" dirty="0"/>
          </a:p>
        </p:txBody>
      </p:sp>
      <p:sp>
        <p:nvSpPr>
          <p:cNvPr id="55" name="Text 44"/>
          <p:cNvSpPr/>
          <p:nvPr/>
        </p:nvSpPr>
        <p:spPr>
          <a:xfrm>
            <a:off x="6381741" y="5381030"/>
            <a:ext cx="20907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Fotografia computacional</a:t>
            </a:r>
            <a:endParaRPr lang="en-US" sz="788" dirty="0"/>
          </a:p>
        </p:txBody>
      </p:sp>
      <p:sp>
        <p:nvSpPr>
          <p:cNvPr id="56" name="Shape 45"/>
          <p:cNvSpPr/>
          <p:nvPr/>
        </p:nvSpPr>
        <p:spPr>
          <a:xfrm>
            <a:off x="457200" y="6038255"/>
            <a:ext cx="4000500" cy="28860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" y="6231136"/>
            <a:ext cx="267891" cy="214313"/>
          </a:xfrm>
          <a:prstGeom prst="rect">
            <a:avLst/>
          </a:prstGeom>
        </p:spPr>
      </p:pic>
      <p:sp>
        <p:nvSpPr>
          <p:cNvPr id="58" name="Text 46"/>
          <p:cNvSpPr/>
          <p:nvPr/>
        </p:nvSpPr>
        <p:spPr>
          <a:xfrm>
            <a:off x="1010841" y="6209705"/>
            <a:ext cx="238431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Avanços Tecnológicos</a:t>
            </a:r>
            <a:endParaRPr lang="en-US" sz="1688" dirty="0"/>
          </a:p>
        </p:txBody>
      </p:sp>
      <p:sp>
        <p:nvSpPr>
          <p:cNvPr id="59" name="Shape 47"/>
          <p:cNvSpPr/>
          <p:nvPr/>
        </p:nvSpPr>
        <p:spPr>
          <a:xfrm>
            <a:off x="628650" y="6638330"/>
            <a:ext cx="3657600" cy="100012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60" name="Shape 48"/>
          <p:cNvSpPr/>
          <p:nvPr/>
        </p:nvSpPr>
        <p:spPr>
          <a:xfrm>
            <a:off x="628650" y="6638330"/>
            <a:ext cx="28575" cy="1000125"/>
          </a:xfrm>
          <a:prstGeom prst="rect">
            <a:avLst/>
          </a:prstGeom>
          <a:solidFill>
            <a:srgbClr val="0891B2"/>
          </a:solidFill>
          <a:ln/>
        </p:spPr>
      </p:sp>
      <p:sp>
        <p:nvSpPr>
          <p:cNvPr id="61" name="Text 49"/>
          <p:cNvSpPr/>
          <p:nvPr/>
        </p:nvSpPr>
        <p:spPr>
          <a:xfrm>
            <a:off x="742950" y="6752630"/>
            <a:ext cx="3500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 Otimizada</a:t>
            </a:r>
            <a:endParaRPr lang="en-US" sz="1013" dirty="0"/>
          </a:p>
        </p:txBody>
      </p:sp>
      <p:sp>
        <p:nvSpPr>
          <p:cNvPr id="62" name="Text 50"/>
          <p:cNvSpPr/>
          <p:nvPr/>
        </p:nvSpPr>
        <p:spPr>
          <a:xfrm>
            <a:off x="742950" y="701694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63" name="Text 51"/>
          <p:cNvSpPr/>
          <p:nvPr/>
        </p:nvSpPr>
        <p:spPr>
          <a:xfrm>
            <a:off x="815671" y="7016948"/>
            <a:ext cx="12024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Processo 1α (1-alfa):</a:t>
            </a:r>
            <a:endParaRPr lang="en-US" sz="900" dirty="0"/>
          </a:p>
        </p:txBody>
      </p:sp>
      <p:sp>
        <p:nvSpPr>
          <p:cNvPr id="64" name="Text 52"/>
          <p:cNvSpPr/>
          <p:nvPr/>
        </p:nvSpPr>
        <p:spPr>
          <a:xfrm>
            <a:off x="1946672" y="7016948"/>
            <a:ext cx="1838985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Nó de fabricação mais avançado</a:t>
            </a:r>
            <a:endParaRPr lang="en-US" sz="900" dirty="0"/>
          </a:p>
        </p:txBody>
      </p:sp>
      <p:sp>
        <p:nvSpPr>
          <p:cNvPr id="65" name="Text 53"/>
          <p:cNvSpPr/>
          <p:nvPr/>
        </p:nvSpPr>
        <p:spPr>
          <a:xfrm>
            <a:off x="742950" y="718839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66" name="Text 54"/>
          <p:cNvSpPr/>
          <p:nvPr/>
        </p:nvSpPr>
        <p:spPr>
          <a:xfrm>
            <a:off x="815671" y="7188398"/>
            <a:ext cx="12008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Multi-Bank Refresh:</a:t>
            </a:r>
            <a:endParaRPr lang="en-US" sz="900" dirty="0"/>
          </a:p>
        </p:txBody>
      </p:sp>
      <p:sp>
        <p:nvSpPr>
          <p:cNvPr id="67" name="Text 55"/>
          <p:cNvSpPr/>
          <p:nvPr/>
        </p:nvSpPr>
        <p:spPr>
          <a:xfrm>
            <a:off x="1945081" y="7188398"/>
            <a:ext cx="1395487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Operação mais eficiente</a:t>
            </a:r>
            <a:endParaRPr lang="en-US" sz="900" dirty="0"/>
          </a:p>
        </p:txBody>
      </p:sp>
      <p:sp>
        <p:nvSpPr>
          <p:cNvPr id="68" name="Text 56"/>
          <p:cNvSpPr/>
          <p:nvPr/>
        </p:nvSpPr>
        <p:spPr>
          <a:xfrm>
            <a:off x="742950" y="735984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69" name="Text 57"/>
          <p:cNvSpPr/>
          <p:nvPr/>
        </p:nvSpPr>
        <p:spPr>
          <a:xfrm>
            <a:off x="815671" y="7359848"/>
            <a:ext cx="10796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Adaptive Refresh:</a:t>
            </a:r>
            <a:endParaRPr lang="en-US" sz="900" dirty="0"/>
          </a:p>
        </p:txBody>
      </p:sp>
      <p:sp>
        <p:nvSpPr>
          <p:cNvPr id="70" name="Text 58"/>
          <p:cNvSpPr/>
          <p:nvPr/>
        </p:nvSpPr>
        <p:spPr>
          <a:xfrm>
            <a:off x="1823917" y="7359848"/>
            <a:ext cx="1702501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Consumo dinâmico otimizado</a:t>
            </a:r>
            <a:endParaRPr lang="en-US" sz="900" dirty="0"/>
          </a:p>
        </p:txBody>
      </p:sp>
      <p:sp>
        <p:nvSpPr>
          <p:cNvPr id="71" name="Shape 59"/>
          <p:cNvSpPr/>
          <p:nvPr/>
        </p:nvSpPr>
        <p:spPr>
          <a:xfrm>
            <a:off x="628650" y="7752755"/>
            <a:ext cx="3657600" cy="100012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72" name="Shape 60"/>
          <p:cNvSpPr/>
          <p:nvPr/>
        </p:nvSpPr>
        <p:spPr>
          <a:xfrm>
            <a:off x="628650" y="7752755"/>
            <a:ext cx="28575" cy="1000125"/>
          </a:xfrm>
          <a:prstGeom prst="rect">
            <a:avLst/>
          </a:prstGeom>
          <a:solidFill>
            <a:srgbClr val="0891B2"/>
          </a:solidFill>
          <a:ln/>
        </p:spPr>
      </p:sp>
      <p:sp>
        <p:nvSpPr>
          <p:cNvPr id="73" name="Text 61"/>
          <p:cNvSpPr/>
          <p:nvPr/>
        </p:nvSpPr>
        <p:spPr>
          <a:xfrm>
            <a:off x="742950" y="7867055"/>
            <a:ext cx="3500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Empacotamento Avançado</a:t>
            </a:r>
            <a:endParaRPr lang="en-US" sz="1013" dirty="0"/>
          </a:p>
        </p:txBody>
      </p:sp>
      <p:sp>
        <p:nvSpPr>
          <p:cNvPr id="74" name="Text 62"/>
          <p:cNvSpPr/>
          <p:nvPr/>
        </p:nvSpPr>
        <p:spPr>
          <a:xfrm>
            <a:off x="742950" y="813137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75" name="Text 63"/>
          <p:cNvSpPr/>
          <p:nvPr/>
        </p:nvSpPr>
        <p:spPr>
          <a:xfrm>
            <a:off x="815671" y="8131373"/>
            <a:ext cx="1603744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Package-on-Package (PoP):</a:t>
            </a:r>
            <a:endParaRPr lang="en-US" sz="900" dirty="0"/>
          </a:p>
        </p:txBody>
      </p:sp>
      <p:sp>
        <p:nvSpPr>
          <p:cNvPr id="76" name="Text 64"/>
          <p:cNvSpPr/>
          <p:nvPr/>
        </p:nvSpPr>
        <p:spPr>
          <a:xfrm>
            <a:off x="2347978" y="8131373"/>
            <a:ext cx="12390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Integração compacta</a:t>
            </a:r>
            <a:endParaRPr lang="en-US" sz="900" dirty="0"/>
          </a:p>
        </p:txBody>
      </p:sp>
      <p:sp>
        <p:nvSpPr>
          <p:cNvPr id="77" name="Text 65"/>
          <p:cNvSpPr/>
          <p:nvPr/>
        </p:nvSpPr>
        <p:spPr>
          <a:xfrm>
            <a:off x="742950" y="830282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78" name="Text 66"/>
          <p:cNvSpPr/>
          <p:nvPr/>
        </p:nvSpPr>
        <p:spPr>
          <a:xfrm>
            <a:off x="815671" y="8302823"/>
            <a:ext cx="1515731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Through-Silicon Via (TSV):</a:t>
            </a:r>
            <a:endParaRPr lang="en-US" sz="900" dirty="0"/>
          </a:p>
        </p:txBody>
      </p:sp>
      <p:sp>
        <p:nvSpPr>
          <p:cNvPr id="79" name="Text 67"/>
          <p:cNvSpPr/>
          <p:nvPr/>
        </p:nvSpPr>
        <p:spPr>
          <a:xfrm>
            <a:off x="2259964" y="8302823"/>
            <a:ext cx="1336858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Conexões ultra-rápidas</a:t>
            </a:r>
            <a:endParaRPr lang="en-US" sz="900" dirty="0"/>
          </a:p>
        </p:txBody>
      </p:sp>
      <p:sp>
        <p:nvSpPr>
          <p:cNvPr id="80" name="Text 68"/>
          <p:cNvSpPr/>
          <p:nvPr/>
        </p:nvSpPr>
        <p:spPr>
          <a:xfrm>
            <a:off x="742950" y="847427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81" name="Text 69"/>
          <p:cNvSpPr/>
          <p:nvPr/>
        </p:nvSpPr>
        <p:spPr>
          <a:xfrm>
            <a:off x="815671" y="8474273"/>
            <a:ext cx="1375953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Thermal Management:</a:t>
            </a:r>
            <a:endParaRPr lang="en-US" sz="900" dirty="0"/>
          </a:p>
        </p:txBody>
      </p:sp>
      <p:sp>
        <p:nvSpPr>
          <p:cNvPr id="82" name="Text 70"/>
          <p:cNvSpPr/>
          <p:nvPr/>
        </p:nvSpPr>
        <p:spPr>
          <a:xfrm>
            <a:off x="2120187" y="8474273"/>
            <a:ext cx="12338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Dissipação otimizada</a:t>
            </a:r>
            <a:endParaRPr lang="en-US" sz="900" dirty="0"/>
          </a:p>
        </p:txBody>
      </p:sp>
      <p:sp>
        <p:nvSpPr>
          <p:cNvPr id="83" name="Shape 71"/>
          <p:cNvSpPr/>
          <p:nvPr/>
        </p:nvSpPr>
        <p:spPr>
          <a:xfrm>
            <a:off x="4686300" y="6038255"/>
            <a:ext cx="4000500" cy="28860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8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6231136"/>
            <a:ext cx="214313" cy="214313"/>
          </a:xfrm>
          <a:prstGeom prst="rect">
            <a:avLst/>
          </a:prstGeom>
        </p:spPr>
      </p:pic>
      <p:sp>
        <p:nvSpPr>
          <p:cNvPr id="85" name="Text 72"/>
          <p:cNvSpPr/>
          <p:nvPr/>
        </p:nvSpPr>
        <p:spPr>
          <a:xfrm>
            <a:off x="5186363" y="6209705"/>
            <a:ext cx="253862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Aplicações Emergentes</a:t>
            </a:r>
            <a:endParaRPr lang="en-US" sz="1688" dirty="0"/>
          </a:p>
        </p:txBody>
      </p:sp>
      <p:sp>
        <p:nvSpPr>
          <p:cNvPr id="86" name="Shape 73"/>
          <p:cNvSpPr/>
          <p:nvPr/>
        </p:nvSpPr>
        <p:spPr>
          <a:xfrm>
            <a:off x="4857750" y="6638330"/>
            <a:ext cx="3657600" cy="100012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7" name="Shape 74"/>
          <p:cNvSpPr/>
          <p:nvPr/>
        </p:nvSpPr>
        <p:spPr>
          <a:xfrm>
            <a:off x="4857750" y="6638330"/>
            <a:ext cx="28575" cy="1000125"/>
          </a:xfrm>
          <a:prstGeom prst="rect">
            <a:avLst/>
          </a:prstGeom>
          <a:solidFill>
            <a:srgbClr val="0891B2"/>
          </a:solidFill>
          <a:ln/>
        </p:spPr>
      </p:sp>
      <p:sp>
        <p:nvSpPr>
          <p:cNvPr id="88" name="Text 75"/>
          <p:cNvSpPr/>
          <p:nvPr/>
        </p:nvSpPr>
        <p:spPr>
          <a:xfrm>
            <a:off x="4972050" y="6752630"/>
            <a:ext cx="3500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Realidade Estendida (XR)</a:t>
            </a:r>
            <a:endParaRPr lang="en-US" sz="1013" dirty="0"/>
          </a:p>
        </p:txBody>
      </p:sp>
      <p:sp>
        <p:nvSpPr>
          <p:cNvPr id="89" name="Text 76"/>
          <p:cNvSpPr/>
          <p:nvPr/>
        </p:nvSpPr>
        <p:spPr>
          <a:xfrm>
            <a:off x="4972050" y="701694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90" name="Text 77"/>
          <p:cNvSpPr/>
          <p:nvPr/>
        </p:nvSpPr>
        <p:spPr>
          <a:xfrm>
            <a:off x="5044771" y="7016948"/>
            <a:ext cx="1495751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VR/AR de Alta Resolução:</a:t>
            </a:r>
            <a:endParaRPr lang="en-US" sz="900" dirty="0"/>
          </a:p>
        </p:txBody>
      </p:sp>
      <p:sp>
        <p:nvSpPr>
          <p:cNvPr id="91" name="Text 78"/>
          <p:cNvSpPr/>
          <p:nvPr/>
        </p:nvSpPr>
        <p:spPr>
          <a:xfrm>
            <a:off x="6469084" y="7016948"/>
            <a:ext cx="7218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8K por olho</a:t>
            </a:r>
            <a:endParaRPr lang="en-US" sz="900" dirty="0"/>
          </a:p>
        </p:txBody>
      </p:sp>
      <p:sp>
        <p:nvSpPr>
          <p:cNvPr id="92" name="Text 79"/>
          <p:cNvSpPr/>
          <p:nvPr/>
        </p:nvSpPr>
        <p:spPr>
          <a:xfrm>
            <a:off x="4972050" y="718839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93" name="Text 80"/>
          <p:cNvSpPr/>
          <p:nvPr/>
        </p:nvSpPr>
        <p:spPr>
          <a:xfrm>
            <a:off x="5044771" y="7188398"/>
            <a:ext cx="12643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Latência Ultra-Baixa:</a:t>
            </a:r>
            <a:endParaRPr lang="en-US" sz="900" dirty="0"/>
          </a:p>
        </p:txBody>
      </p:sp>
      <p:sp>
        <p:nvSpPr>
          <p:cNvPr id="94" name="Text 81"/>
          <p:cNvSpPr/>
          <p:nvPr/>
        </p:nvSpPr>
        <p:spPr>
          <a:xfrm>
            <a:off x="6237722" y="7188398"/>
            <a:ext cx="1450377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&lt;20ms motion-to-photon</a:t>
            </a:r>
            <a:endParaRPr lang="en-US" sz="900" dirty="0"/>
          </a:p>
        </p:txBody>
      </p:sp>
      <p:sp>
        <p:nvSpPr>
          <p:cNvPr id="95" name="Text 82"/>
          <p:cNvSpPr/>
          <p:nvPr/>
        </p:nvSpPr>
        <p:spPr>
          <a:xfrm>
            <a:off x="4972050" y="735984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96" name="Text 83"/>
          <p:cNvSpPr/>
          <p:nvPr/>
        </p:nvSpPr>
        <p:spPr>
          <a:xfrm>
            <a:off x="5044771" y="7359848"/>
            <a:ext cx="11837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Tracking Avançado:</a:t>
            </a:r>
            <a:endParaRPr lang="en-US" sz="900" dirty="0"/>
          </a:p>
        </p:txBody>
      </p:sp>
      <p:sp>
        <p:nvSpPr>
          <p:cNvPr id="97" name="Text 84"/>
          <p:cNvSpPr/>
          <p:nvPr/>
        </p:nvSpPr>
        <p:spPr>
          <a:xfrm>
            <a:off x="6157047" y="7359848"/>
            <a:ext cx="12141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6DOF em tempo real</a:t>
            </a:r>
            <a:endParaRPr lang="en-US" sz="900" dirty="0"/>
          </a:p>
        </p:txBody>
      </p:sp>
      <p:sp>
        <p:nvSpPr>
          <p:cNvPr id="98" name="Shape 85"/>
          <p:cNvSpPr/>
          <p:nvPr/>
        </p:nvSpPr>
        <p:spPr>
          <a:xfrm>
            <a:off x="4857750" y="7752755"/>
            <a:ext cx="3657600" cy="100012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99" name="Shape 86"/>
          <p:cNvSpPr/>
          <p:nvPr/>
        </p:nvSpPr>
        <p:spPr>
          <a:xfrm>
            <a:off x="4857750" y="7752755"/>
            <a:ext cx="28575" cy="1000125"/>
          </a:xfrm>
          <a:prstGeom prst="rect">
            <a:avLst/>
          </a:prstGeom>
          <a:solidFill>
            <a:srgbClr val="0891B2"/>
          </a:solidFill>
          <a:ln/>
        </p:spPr>
      </p:sp>
      <p:sp>
        <p:nvSpPr>
          <p:cNvPr id="100" name="Text 87"/>
          <p:cNvSpPr/>
          <p:nvPr/>
        </p:nvSpPr>
        <p:spPr>
          <a:xfrm>
            <a:off x="4972050" y="7867055"/>
            <a:ext cx="3500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Edge Computing</a:t>
            </a:r>
            <a:endParaRPr lang="en-US" sz="1013" dirty="0"/>
          </a:p>
        </p:txBody>
      </p:sp>
      <p:sp>
        <p:nvSpPr>
          <p:cNvPr id="101" name="Text 88"/>
          <p:cNvSpPr/>
          <p:nvPr/>
        </p:nvSpPr>
        <p:spPr>
          <a:xfrm>
            <a:off x="4972050" y="813137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102" name="Text 89"/>
          <p:cNvSpPr/>
          <p:nvPr/>
        </p:nvSpPr>
        <p:spPr>
          <a:xfrm>
            <a:off x="5044771" y="8131373"/>
            <a:ext cx="11352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5G/6G Integration:</a:t>
            </a:r>
            <a:endParaRPr lang="en-US" sz="900" dirty="0"/>
          </a:p>
        </p:txBody>
      </p:sp>
      <p:sp>
        <p:nvSpPr>
          <p:cNvPr id="103" name="Text 90"/>
          <p:cNvSpPr/>
          <p:nvPr/>
        </p:nvSpPr>
        <p:spPr>
          <a:xfrm>
            <a:off x="6108576" y="8131373"/>
            <a:ext cx="12065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 local</a:t>
            </a:r>
            <a:endParaRPr lang="en-US" sz="900" dirty="0"/>
          </a:p>
        </p:txBody>
      </p:sp>
      <p:sp>
        <p:nvSpPr>
          <p:cNvPr id="104" name="Text 91"/>
          <p:cNvSpPr/>
          <p:nvPr/>
        </p:nvSpPr>
        <p:spPr>
          <a:xfrm>
            <a:off x="4972050" y="830282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105" name="Text 92"/>
          <p:cNvSpPr/>
          <p:nvPr/>
        </p:nvSpPr>
        <p:spPr>
          <a:xfrm>
            <a:off x="5044771" y="8302823"/>
            <a:ext cx="8740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IoT Avançado:</a:t>
            </a:r>
            <a:endParaRPr lang="en-US" sz="900" dirty="0"/>
          </a:p>
        </p:txBody>
      </p:sp>
      <p:sp>
        <p:nvSpPr>
          <p:cNvPr id="106" name="Text 93"/>
          <p:cNvSpPr/>
          <p:nvPr/>
        </p:nvSpPr>
        <p:spPr>
          <a:xfrm>
            <a:off x="5847411" y="8302823"/>
            <a:ext cx="12474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Sensores inteligentes</a:t>
            </a:r>
            <a:endParaRPr lang="en-US" sz="900" dirty="0"/>
          </a:p>
        </p:txBody>
      </p:sp>
      <p:sp>
        <p:nvSpPr>
          <p:cNvPr id="107" name="Text 94"/>
          <p:cNvSpPr/>
          <p:nvPr/>
        </p:nvSpPr>
        <p:spPr>
          <a:xfrm>
            <a:off x="4972050" y="847427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108" name="Text 95"/>
          <p:cNvSpPr/>
          <p:nvPr/>
        </p:nvSpPr>
        <p:spPr>
          <a:xfrm>
            <a:off x="5044771" y="8474273"/>
            <a:ext cx="1339844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Autonomous Systems:</a:t>
            </a:r>
            <a:endParaRPr lang="en-US" sz="900" dirty="0"/>
          </a:p>
        </p:txBody>
      </p:sp>
      <p:sp>
        <p:nvSpPr>
          <p:cNvPr id="109" name="Text 96"/>
          <p:cNvSpPr/>
          <p:nvPr/>
        </p:nvSpPr>
        <p:spPr>
          <a:xfrm>
            <a:off x="6313177" y="8474273"/>
            <a:ext cx="1392082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Decisões em tempo real</a:t>
            </a:r>
            <a:endParaRPr lang="en-US" sz="900" dirty="0"/>
          </a:p>
        </p:txBody>
      </p:sp>
      <p:sp>
        <p:nvSpPr>
          <p:cNvPr id="110" name="Shape 97"/>
          <p:cNvSpPr/>
          <p:nvPr/>
        </p:nvSpPr>
        <p:spPr>
          <a:xfrm>
            <a:off x="457200" y="9152930"/>
            <a:ext cx="8229600" cy="1828800"/>
          </a:xfrm>
          <a:prstGeom prst="rect">
            <a:avLst/>
          </a:prstGeom>
          <a:solidFill>
            <a:srgbClr val="111827"/>
          </a:solidFill>
          <a:ln/>
        </p:spPr>
      </p:sp>
      <p:pic>
        <p:nvPicPr>
          <p:cNvPr id="11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6524" y="9402961"/>
            <a:ext cx="241102" cy="214313"/>
          </a:xfrm>
          <a:prstGeom prst="rect">
            <a:avLst/>
          </a:prstGeom>
        </p:spPr>
      </p:pic>
      <p:sp>
        <p:nvSpPr>
          <p:cNvPr id="112" name="Text 98"/>
          <p:cNvSpPr/>
          <p:nvPr/>
        </p:nvSpPr>
        <p:spPr>
          <a:xfrm>
            <a:off x="2873350" y="9363670"/>
            <a:ext cx="3795564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Roadmap LPDDR: Próximos Passos</a:t>
            </a:r>
            <a:endParaRPr lang="en-US" sz="1688" dirty="0"/>
          </a:p>
        </p:txBody>
      </p:sp>
      <p:sp>
        <p:nvSpPr>
          <p:cNvPr id="113" name="Text 99"/>
          <p:cNvSpPr/>
          <p:nvPr/>
        </p:nvSpPr>
        <p:spPr>
          <a:xfrm>
            <a:off x="685800" y="9810155"/>
            <a:ext cx="25098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2025</a:t>
            </a:r>
            <a:endParaRPr lang="en-US" sz="2025" dirty="0"/>
          </a:p>
        </p:txBody>
      </p:sp>
      <p:sp>
        <p:nvSpPr>
          <p:cNvPr id="114" name="Text 100"/>
          <p:cNvSpPr/>
          <p:nvPr/>
        </p:nvSpPr>
        <p:spPr>
          <a:xfrm>
            <a:off x="685800" y="1015305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 Mainstream</a:t>
            </a:r>
            <a:endParaRPr lang="en-US" sz="1125" dirty="0"/>
          </a:p>
        </p:txBody>
      </p:sp>
      <p:sp>
        <p:nvSpPr>
          <p:cNvPr id="115" name="Text 101"/>
          <p:cNvSpPr/>
          <p:nvPr/>
        </p:nvSpPr>
        <p:spPr>
          <a:xfrm>
            <a:off x="685800" y="10410230"/>
            <a:ext cx="250982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Adoção em massa em smartphones premium e tablets</a:t>
            </a:r>
            <a:endParaRPr lang="en-US" sz="900" dirty="0"/>
          </a:p>
        </p:txBody>
      </p:sp>
      <p:sp>
        <p:nvSpPr>
          <p:cNvPr id="116" name="Text 102"/>
          <p:cNvSpPr/>
          <p:nvPr/>
        </p:nvSpPr>
        <p:spPr>
          <a:xfrm>
            <a:off x="3352791" y="9810155"/>
            <a:ext cx="25098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2027</a:t>
            </a:r>
            <a:endParaRPr lang="en-US" sz="2025" dirty="0"/>
          </a:p>
        </p:txBody>
      </p:sp>
      <p:sp>
        <p:nvSpPr>
          <p:cNvPr id="117" name="Text 103"/>
          <p:cNvSpPr/>
          <p:nvPr/>
        </p:nvSpPr>
        <p:spPr>
          <a:xfrm>
            <a:off x="3352791" y="1015305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A7F3D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LPDDR6 Protótipos</a:t>
            </a:r>
            <a:endParaRPr lang="en-US" sz="1125" dirty="0"/>
          </a:p>
        </p:txBody>
      </p:sp>
      <p:sp>
        <p:nvSpPr>
          <p:cNvPr id="118" name="Text 104"/>
          <p:cNvSpPr/>
          <p:nvPr/>
        </p:nvSpPr>
        <p:spPr>
          <a:xfrm>
            <a:off x="3352791" y="10410230"/>
            <a:ext cx="250982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Primeiros protótipos com velocidades 15+ Gbps</a:t>
            </a:r>
            <a:endParaRPr lang="en-US" sz="900" dirty="0"/>
          </a:p>
        </p:txBody>
      </p:sp>
      <p:sp>
        <p:nvSpPr>
          <p:cNvPr id="119" name="Text 105"/>
          <p:cNvSpPr/>
          <p:nvPr/>
        </p:nvSpPr>
        <p:spPr>
          <a:xfrm>
            <a:off x="6019781" y="9810155"/>
            <a:ext cx="250985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A78B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2030</a:t>
            </a:r>
            <a:endParaRPr lang="en-US" sz="2025" dirty="0"/>
          </a:p>
        </p:txBody>
      </p:sp>
      <p:sp>
        <p:nvSpPr>
          <p:cNvPr id="120" name="Text 106"/>
          <p:cNvSpPr/>
          <p:nvPr/>
        </p:nvSpPr>
        <p:spPr>
          <a:xfrm>
            <a:off x="6019781" y="10153055"/>
            <a:ext cx="25098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Computação Ubíqua</a:t>
            </a:r>
            <a:endParaRPr lang="en-US" sz="1125" dirty="0"/>
          </a:p>
        </p:txBody>
      </p:sp>
      <p:sp>
        <p:nvSpPr>
          <p:cNvPr id="121" name="Text 107"/>
          <p:cNvSpPr/>
          <p:nvPr/>
        </p:nvSpPr>
        <p:spPr>
          <a:xfrm>
            <a:off x="6019781" y="10410230"/>
            <a:ext cx="25098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 avançada em todos os dispositivos móveis</a:t>
            </a:r>
            <a:endParaRPr lang="en-US" sz="900" dirty="0"/>
          </a:p>
        </p:txBody>
      </p:sp>
      <p:sp>
        <p:nvSpPr>
          <p:cNvPr id="122" name="Text 108"/>
          <p:cNvSpPr/>
          <p:nvPr/>
        </p:nvSpPr>
        <p:spPr>
          <a:xfrm>
            <a:off x="8520847" y="11103173"/>
            <a:ext cx="5517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11</a:t>
            </a:r>
            <a:endParaRPr lang="en-US" sz="101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023878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09" y="458986"/>
            <a:ext cx="342900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06609" y="394692"/>
            <a:ext cx="7059420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Comparativo Geral e Tendências Futuras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457200" y="1030486"/>
            <a:ext cx="8229600" cy="303609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Shape 2"/>
          <p:cNvSpPr/>
          <p:nvPr/>
        </p:nvSpPr>
        <p:spPr>
          <a:xfrm>
            <a:off x="457200" y="1030486"/>
            <a:ext cx="8229600" cy="428625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7" name="Text 3"/>
          <p:cNvSpPr/>
          <p:nvPr/>
        </p:nvSpPr>
        <p:spPr>
          <a:xfrm>
            <a:off x="457200" y="1030486"/>
            <a:ext cx="2299255" cy="428625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Característica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2685018" y="1030486"/>
            <a:ext cx="2145664" cy="428625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4759244" y="1030486"/>
            <a:ext cx="1815852" cy="428625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MRAM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6503659" y="1030486"/>
            <a:ext cx="2254579" cy="428625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457200" y="1459111"/>
            <a:ext cx="2299255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 Máxima</a:t>
            </a:r>
            <a:endParaRPr lang="en-US" sz="1013" dirty="0"/>
          </a:p>
        </p:txBody>
      </p:sp>
      <p:sp>
        <p:nvSpPr>
          <p:cNvPr id="12" name="Shape 8"/>
          <p:cNvSpPr/>
          <p:nvPr/>
        </p:nvSpPr>
        <p:spPr>
          <a:xfrm>
            <a:off x="2685018" y="1459111"/>
            <a:ext cx="2074227" cy="432197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13" name="Text 9"/>
          <p:cNvSpPr/>
          <p:nvPr/>
        </p:nvSpPr>
        <p:spPr>
          <a:xfrm>
            <a:off x="2685018" y="1459111"/>
            <a:ext cx="2145664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8800+ MT/s</a:t>
            </a:r>
            <a:endParaRPr lang="en-US" sz="1013" dirty="0"/>
          </a:p>
        </p:txBody>
      </p:sp>
      <p:sp>
        <p:nvSpPr>
          <p:cNvPr id="14" name="Shape 10"/>
          <p:cNvSpPr/>
          <p:nvPr/>
        </p:nvSpPr>
        <p:spPr>
          <a:xfrm>
            <a:off x="4759244" y="1459111"/>
            <a:ext cx="1744414" cy="432197"/>
          </a:xfrm>
          <a:prstGeom prst="rect">
            <a:avLst/>
          </a:prstGeom>
          <a:solidFill>
            <a:srgbClr val="E9D5FF"/>
          </a:solidFill>
          <a:ln/>
        </p:spPr>
      </p:sp>
      <p:sp>
        <p:nvSpPr>
          <p:cNvPr id="15" name="Text 11"/>
          <p:cNvSpPr/>
          <p:nvPr/>
        </p:nvSpPr>
        <p:spPr>
          <a:xfrm>
            <a:off x="4759244" y="1459111"/>
            <a:ext cx="1815852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7C3AE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~1000 MT/s</a:t>
            </a:r>
            <a:endParaRPr lang="en-US" sz="1013" dirty="0"/>
          </a:p>
        </p:txBody>
      </p:sp>
      <p:sp>
        <p:nvSpPr>
          <p:cNvPr id="16" name="Shape 12"/>
          <p:cNvSpPr/>
          <p:nvPr/>
        </p:nvSpPr>
        <p:spPr>
          <a:xfrm>
            <a:off x="6503659" y="1459111"/>
            <a:ext cx="2183141" cy="432197"/>
          </a:xfrm>
          <a:prstGeom prst="rect">
            <a:avLst/>
          </a:prstGeom>
          <a:solidFill>
            <a:srgbClr val="A7F3D0"/>
          </a:solidFill>
          <a:ln/>
        </p:spPr>
      </p:sp>
      <p:sp>
        <p:nvSpPr>
          <p:cNvPr id="17" name="Text 13"/>
          <p:cNvSpPr/>
          <p:nvPr/>
        </p:nvSpPr>
        <p:spPr>
          <a:xfrm>
            <a:off x="6503659" y="1459111"/>
            <a:ext cx="2254579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10700 MT/s</a:t>
            </a:r>
            <a:endParaRPr lang="en-US" sz="1013" dirty="0"/>
          </a:p>
        </p:txBody>
      </p:sp>
      <p:sp>
        <p:nvSpPr>
          <p:cNvPr id="18" name="Text 14"/>
          <p:cNvSpPr/>
          <p:nvPr/>
        </p:nvSpPr>
        <p:spPr>
          <a:xfrm>
            <a:off x="457200" y="1891308"/>
            <a:ext cx="2299255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Persistência</a:t>
            </a:r>
            <a:endParaRPr lang="en-US" sz="1013" dirty="0"/>
          </a:p>
        </p:txBody>
      </p:sp>
      <p:sp>
        <p:nvSpPr>
          <p:cNvPr id="19" name="Shape 15"/>
          <p:cNvSpPr/>
          <p:nvPr/>
        </p:nvSpPr>
        <p:spPr>
          <a:xfrm>
            <a:off x="2685018" y="1891308"/>
            <a:ext cx="2074227" cy="435769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20" name="Text 16"/>
          <p:cNvSpPr/>
          <p:nvPr/>
        </p:nvSpPr>
        <p:spPr>
          <a:xfrm>
            <a:off x="2685018" y="1891308"/>
            <a:ext cx="2145664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Volátil</a:t>
            </a:r>
            <a:endParaRPr lang="en-US" sz="1013" dirty="0"/>
          </a:p>
        </p:txBody>
      </p:sp>
      <p:sp>
        <p:nvSpPr>
          <p:cNvPr id="21" name="Shape 17"/>
          <p:cNvSpPr/>
          <p:nvPr/>
        </p:nvSpPr>
        <p:spPr>
          <a:xfrm>
            <a:off x="4759244" y="1891308"/>
            <a:ext cx="1744414" cy="435769"/>
          </a:xfrm>
          <a:prstGeom prst="rect">
            <a:avLst/>
          </a:prstGeom>
          <a:solidFill>
            <a:srgbClr val="E9D5FF"/>
          </a:solidFill>
          <a:ln/>
        </p:spPr>
      </p:sp>
      <p:sp>
        <p:nvSpPr>
          <p:cNvPr id="22" name="Text 18"/>
          <p:cNvSpPr/>
          <p:nvPr/>
        </p:nvSpPr>
        <p:spPr>
          <a:xfrm>
            <a:off x="4759244" y="1891308"/>
            <a:ext cx="1815852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7C3AE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Não-volátil</a:t>
            </a:r>
            <a:endParaRPr lang="en-US" sz="1013" dirty="0"/>
          </a:p>
        </p:txBody>
      </p:sp>
      <p:sp>
        <p:nvSpPr>
          <p:cNvPr id="23" name="Shape 19"/>
          <p:cNvSpPr/>
          <p:nvPr/>
        </p:nvSpPr>
        <p:spPr>
          <a:xfrm>
            <a:off x="6503659" y="1891308"/>
            <a:ext cx="2183141" cy="435769"/>
          </a:xfrm>
          <a:prstGeom prst="rect">
            <a:avLst/>
          </a:prstGeom>
          <a:solidFill>
            <a:srgbClr val="A7F3D0"/>
          </a:solidFill>
          <a:ln/>
        </p:spPr>
      </p:sp>
      <p:sp>
        <p:nvSpPr>
          <p:cNvPr id="24" name="Text 20"/>
          <p:cNvSpPr/>
          <p:nvPr/>
        </p:nvSpPr>
        <p:spPr>
          <a:xfrm>
            <a:off x="6503659" y="1891308"/>
            <a:ext cx="2254579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Volátil</a:t>
            </a:r>
            <a:endParaRPr lang="en-US" sz="1013" dirty="0"/>
          </a:p>
        </p:txBody>
      </p:sp>
      <p:sp>
        <p:nvSpPr>
          <p:cNvPr id="25" name="Text 21"/>
          <p:cNvSpPr/>
          <p:nvPr/>
        </p:nvSpPr>
        <p:spPr>
          <a:xfrm>
            <a:off x="457200" y="2327077"/>
            <a:ext cx="2299255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Consumo de Energia</a:t>
            </a:r>
            <a:endParaRPr lang="en-US" sz="1013" dirty="0"/>
          </a:p>
        </p:txBody>
      </p:sp>
      <p:sp>
        <p:nvSpPr>
          <p:cNvPr id="26" name="Shape 22"/>
          <p:cNvSpPr/>
          <p:nvPr/>
        </p:nvSpPr>
        <p:spPr>
          <a:xfrm>
            <a:off x="2685018" y="2327077"/>
            <a:ext cx="2074227" cy="435769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27" name="Text 23"/>
          <p:cNvSpPr/>
          <p:nvPr/>
        </p:nvSpPr>
        <p:spPr>
          <a:xfrm>
            <a:off x="2685018" y="2327077"/>
            <a:ext cx="2145664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Moderado</a:t>
            </a:r>
            <a:endParaRPr lang="en-US" sz="1013" dirty="0"/>
          </a:p>
        </p:txBody>
      </p:sp>
      <p:sp>
        <p:nvSpPr>
          <p:cNvPr id="28" name="Shape 24"/>
          <p:cNvSpPr/>
          <p:nvPr/>
        </p:nvSpPr>
        <p:spPr>
          <a:xfrm>
            <a:off x="4759244" y="2327077"/>
            <a:ext cx="1744414" cy="435769"/>
          </a:xfrm>
          <a:prstGeom prst="rect">
            <a:avLst/>
          </a:prstGeom>
          <a:solidFill>
            <a:srgbClr val="E9D5FF"/>
          </a:solidFill>
          <a:ln/>
        </p:spPr>
      </p:sp>
      <p:sp>
        <p:nvSpPr>
          <p:cNvPr id="29" name="Text 25"/>
          <p:cNvSpPr/>
          <p:nvPr/>
        </p:nvSpPr>
        <p:spPr>
          <a:xfrm>
            <a:off x="4759244" y="2327077"/>
            <a:ext cx="1815852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7C3AE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Muito Baixo</a:t>
            </a:r>
            <a:endParaRPr lang="en-US" sz="1013" dirty="0"/>
          </a:p>
        </p:txBody>
      </p:sp>
      <p:sp>
        <p:nvSpPr>
          <p:cNvPr id="30" name="Shape 26"/>
          <p:cNvSpPr/>
          <p:nvPr/>
        </p:nvSpPr>
        <p:spPr>
          <a:xfrm>
            <a:off x="6503659" y="2327077"/>
            <a:ext cx="2183141" cy="435769"/>
          </a:xfrm>
          <a:prstGeom prst="rect">
            <a:avLst/>
          </a:prstGeom>
          <a:solidFill>
            <a:srgbClr val="A7F3D0"/>
          </a:solidFill>
          <a:ln/>
        </p:spPr>
      </p:sp>
      <p:sp>
        <p:nvSpPr>
          <p:cNvPr id="31" name="Text 27"/>
          <p:cNvSpPr/>
          <p:nvPr/>
        </p:nvSpPr>
        <p:spPr>
          <a:xfrm>
            <a:off x="6503659" y="2327077"/>
            <a:ext cx="2254579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Ultra-baixo</a:t>
            </a:r>
            <a:endParaRPr lang="en-US" sz="1013" dirty="0"/>
          </a:p>
        </p:txBody>
      </p:sp>
      <p:sp>
        <p:nvSpPr>
          <p:cNvPr id="32" name="Text 28"/>
          <p:cNvSpPr/>
          <p:nvPr/>
        </p:nvSpPr>
        <p:spPr>
          <a:xfrm>
            <a:off x="457200" y="2762845"/>
            <a:ext cx="2299255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Aplicação Principal</a:t>
            </a:r>
            <a:endParaRPr lang="en-US" sz="1013" dirty="0"/>
          </a:p>
        </p:txBody>
      </p:sp>
      <p:sp>
        <p:nvSpPr>
          <p:cNvPr id="33" name="Shape 29"/>
          <p:cNvSpPr/>
          <p:nvPr/>
        </p:nvSpPr>
        <p:spPr>
          <a:xfrm>
            <a:off x="2685018" y="2762845"/>
            <a:ext cx="2074227" cy="435769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34" name="Text 30"/>
          <p:cNvSpPr/>
          <p:nvPr/>
        </p:nvSpPr>
        <p:spPr>
          <a:xfrm>
            <a:off x="2685018" y="2762845"/>
            <a:ext cx="2145664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Memória Principal</a:t>
            </a:r>
            <a:endParaRPr lang="en-US" sz="1013" dirty="0"/>
          </a:p>
        </p:txBody>
      </p:sp>
      <p:sp>
        <p:nvSpPr>
          <p:cNvPr id="35" name="Shape 31"/>
          <p:cNvSpPr/>
          <p:nvPr/>
        </p:nvSpPr>
        <p:spPr>
          <a:xfrm>
            <a:off x="4759244" y="2762845"/>
            <a:ext cx="1744414" cy="435769"/>
          </a:xfrm>
          <a:prstGeom prst="rect">
            <a:avLst/>
          </a:prstGeom>
          <a:solidFill>
            <a:srgbClr val="E9D5FF"/>
          </a:solidFill>
          <a:ln/>
        </p:spPr>
      </p:sp>
      <p:sp>
        <p:nvSpPr>
          <p:cNvPr id="36" name="Text 32"/>
          <p:cNvSpPr/>
          <p:nvPr/>
        </p:nvSpPr>
        <p:spPr>
          <a:xfrm>
            <a:off x="4759244" y="2762845"/>
            <a:ext cx="1815852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7C3AE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Cache/Storage</a:t>
            </a:r>
            <a:endParaRPr lang="en-US" sz="1013" dirty="0"/>
          </a:p>
        </p:txBody>
      </p:sp>
      <p:sp>
        <p:nvSpPr>
          <p:cNvPr id="37" name="Shape 33"/>
          <p:cNvSpPr/>
          <p:nvPr/>
        </p:nvSpPr>
        <p:spPr>
          <a:xfrm>
            <a:off x="6503659" y="2762845"/>
            <a:ext cx="2183141" cy="435769"/>
          </a:xfrm>
          <a:prstGeom prst="rect">
            <a:avLst/>
          </a:prstGeom>
          <a:solidFill>
            <a:srgbClr val="A7F3D0"/>
          </a:solidFill>
          <a:ln/>
        </p:spPr>
      </p:sp>
      <p:sp>
        <p:nvSpPr>
          <p:cNvPr id="38" name="Text 34"/>
          <p:cNvSpPr/>
          <p:nvPr/>
        </p:nvSpPr>
        <p:spPr>
          <a:xfrm>
            <a:off x="6503659" y="2762845"/>
            <a:ext cx="2254579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Dispositivos Móveis</a:t>
            </a:r>
            <a:endParaRPr lang="en-US" sz="1013" dirty="0"/>
          </a:p>
        </p:txBody>
      </p:sp>
      <p:sp>
        <p:nvSpPr>
          <p:cNvPr id="39" name="Text 35"/>
          <p:cNvSpPr/>
          <p:nvPr/>
        </p:nvSpPr>
        <p:spPr>
          <a:xfrm>
            <a:off x="457200" y="3198614"/>
            <a:ext cx="2299255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Maturidade</a:t>
            </a:r>
            <a:endParaRPr lang="en-US" sz="1013" dirty="0"/>
          </a:p>
        </p:txBody>
      </p:sp>
      <p:sp>
        <p:nvSpPr>
          <p:cNvPr id="40" name="Shape 36"/>
          <p:cNvSpPr/>
          <p:nvPr/>
        </p:nvSpPr>
        <p:spPr>
          <a:xfrm>
            <a:off x="2685018" y="3198614"/>
            <a:ext cx="2074227" cy="435769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41" name="Text 37"/>
          <p:cNvSpPr/>
          <p:nvPr/>
        </p:nvSpPr>
        <p:spPr>
          <a:xfrm>
            <a:off x="2685018" y="3198614"/>
            <a:ext cx="2145664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Comercial</a:t>
            </a:r>
            <a:endParaRPr lang="en-US" sz="1013" dirty="0"/>
          </a:p>
        </p:txBody>
      </p:sp>
      <p:sp>
        <p:nvSpPr>
          <p:cNvPr id="42" name="Shape 38"/>
          <p:cNvSpPr/>
          <p:nvPr/>
        </p:nvSpPr>
        <p:spPr>
          <a:xfrm>
            <a:off x="4759244" y="3198614"/>
            <a:ext cx="1744414" cy="435769"/>
          </a:xfrm>
          <a:prstGeom prst="rect">
            <a:avLst/>
          </a:prstGeom>
          <a:solidFill>
            <a:srgbClr val="E9D5FF"/>
          </a:solidFill>
          <a:ln/>
        </p:spPr>
      </p:sp>
      <p:sp>
        <p:nvSpPr>
          <p:cNvPr id="43" name="Text 39"/>
          <p:cNvSpPr/>
          <p:nvPr/>
        </p:nvSpPr>
        <p:spPr>
          <a:xfrm>
            <a:off x="4759244" y="3198614"/>
            <a:ext cx="1815852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7C3AE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Emergente</a:t>
            </a:r>
            <a:endParaRPr lang="en-US" sz="1013" dirty="0"/>
          </a:p>
        </p:txBody>
      </p:sp>
      <p:sp>
        <p:nvSpPr>
          <p:cNvPr id="44" name="Shape 40"/>
          <p:cNvSpPr/>
          <p:nvPr/>
        </p:nvSpPr>
        <p:spPr>
          <a:xfrm>
            <a:off x="6503659" y="3198614"/>
            <a:ext cx="2183141" cy="435769"/>
          </a:xfrm>
          <a:prstGeom prst="rect">
            <a:avLst/>
          </a:prstGeom>
          <a:solidFill>
            <a:srgbClr val="A7F3D0"/>
          </a:solidFill>
          <a:ln/>
        </p:spPr>
      </p:sp>
      <p:sp>
        <p:nvSpPr>
          <p:cNvPr id="45" name="Text 41"/>
          <p:cNvSpPr/>
          <p:nvPr/>
        </p:nvSpPr>
        <p:spPr>
          <a:xfrm>
            <a:off x="6503659" y="3198614"/>
            <a:ext cx="2254579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Comercial</a:t>
            </a:r>
            <a:endParaRPr lang="en-US" sz="1013" dirty="0"/>
          </a:p>
        </p:txBody>
      </p:sp>
      <p:sp>
        <p:nvSpPr>
          <p:cNvPr id="46" name="Text 42"/>
          <p:cNvSpPr/>
          <p:nvPr/>
        </p:nvSpPr>
        <p:spPr>
          <a:xfrm>
            <a:off x="457200" y="3634383"/>
            <a:ext cx="2299255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 Relativo</a:t>
            </a:r>
            <a:endParaRPr lang="en-US" sz="1013" dirty="0"/>
          </a:p>
        </p:txBody>
      </p:sp>
      <p:sp>
        <p:nvSpPr>
          <p:cNvPr id="47" name="Shape 43"/>
          <p:cNvSpPr/>
          <p:nvPr/>
        </p:nvSpPr>
        <p:spPr>
          <a:xfrm>
            <a:off x="2685018" y="3634383"/>
            <a:ext cx="2074227" cy="432197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48" name="Text 44"/>
          <p:cNvSpPr/>
          <p:nvPr/>
        </p:nvSpPr>
        <p:spPr>
          <a:xfrm>
            <a:off x="2685018" y="3634383"/>
            <a:ext cx="2145664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Médio</a:t>
            </a:r>
            <a:endParaRPr lang="en-US" sz="1013" dirty="0"/>
          </a:p>
        </p:txBody>
      </p:sp>
      <p:sp>
        <p:nvSpPr>
          <p:cNvPr id="49" name="Shape 45"/>
          <p:cNvSpPr/>
          <p:nvPr/>
        </p:nvSpPr>
        <p:spPr>
          <a:xfrm>
            <a:off x="4759244" y="3634383"/>
            <a:ext cx="1744414" cy="432197"/>
          </a:xfrm>
          <a:prstGeom prst="rect">
            <a:avLst/>
          </a:prstGeom>
          <a:solidFill>
            <a:srgbClr val="E9D5FF"/>
          </a:solidFill>
          <a:ln/>
        </p:spPr>
      </p:sp>
      <p:sp>
        <p:nvSpPr>
          <p:cNvPr id="50" name="Text 46"/>
          <p:cNvSpPr/>
          <p:nvPr/>
        </p:nvSpPr>
        <p:spPr>
          <a:xfrm>
            <a:off x="4759244" y="3634383"/>
            <a:ext cx="1815852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7C3AE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Alto</a:t>
            </a:r>
            <a:endParaRPr lang="en-US" sz="1013" dirty="0"/>
          </a:p>
        </p:txBody>
      </p:sp>
      <p:sp>
        <p:nvSpPr>
          <p:cNvPr id="51" name="Shape 47"/>
          <p:cNvSpPr/>
          <p:nvPr/>
        </p:nvSpPr>
        <p:spPr>
          <a:xfrm>
            <a:off x="6503659" y="3634383"/>
            <a:ext cx="2183141" cy="432197"/>
          </a:xfrm>
          <a:prstGeom prst="rect">
            <a:avLst/>
          </a:prstGeom>
          <a:solidFill>
            <a:srgbClr val="A7F3D0"/>
          </a:solidFill>
          <a:ln/>
        </p:spPr>
      </p:sp>
      <p:sp>
        <p:nvSpPr>
          <p:cNvPr id="52" name="Text 48"/>
          <p:cNvSpPr/>
          <p:nvPr/>
        </p:nvSpPr>
        <p:spPr>
          <a:xfrm>
            <a:off x="6503659" y="3634383"/>
            <a:ext cx="2254579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Alto</a:t>
            </a:r>
            <a:endParaRPr lang="en-US" sz="1013" dirty="0"/>
          </a:p>
        </p:txBody>
      </p:sp>
      <p:sp>
        <p:nvSpPr>
          <p:cNvPr id="53" name="Shape 49"/>
          <p:cNvSpPr/>
          <p:nvPr/>
        </p:nvSpPr>
        <p:spPr>
          <a:xfrm>
            <a:off x="457200" y="4238030"/>
            <a:ext cx="8229600" cy="3400425"/>
          </a:xfrm>
          <a:prstGeom prst="rect">
            <a:avLst/>
          </a:prstGeom>
          <a:solidFill>
            <a:srgbClr val="3730A3"/>
          </a:solidFill>
          <a:ln/>
        </p:spPr>
      </p:sp>
      <p:sp>
        <p:nvSpPr>
          <p:cNvPr id="54" name="Text 50"/>
          <p:cNvSpPr/>
          <p:nvPr/>
        </p:nvSpPr>
        <p:spPr>
          <a:xfrm>
            <a:off x="2167068" y="4434483"/>
            <a:ext cx="4967027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Tendências da Computação 2025-2030</a:t>
            </a:r>
            <a:endParaRPr lang="en-US" sz="2025" dirty="0"/>
          </a:p>
        </p:txBody>
      </p:sp>
      <p:sp>
        <p:nvSpPr>
          <p:cNvPr id="55" name="Text 51"/>
          <p:cNvSpPr/>
          <p:nvPr/>
        </p:nvSpPr>
        <p:spPr>
          <a:xfrm>
            <a:off x="685800" y="4866680"/>
            <a:ext cx="78438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 três tecnologias convergem para criar um ecossistema de memória </a:t>
            </a:r>
            <a:endParaRPr lang="en-US" sz="1125" dirty="0"/>
          </a:p>
          <a:p>
            <a:pPr algn="ctr" indent="0" marL="0">
              <a:buNone/>
            </a:pPr>
            <a:r>
              <a:rPr lang="en-US" sz="1125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hierárquico e otimizado para as demandas futuras.</a:t>
            </a:r>
            <a:endParaRPr lang="en-US" sz="1125" dirty="0"/>
          </a:p>
        </p:txBody>
      </p:sp>
      <p:sp>
        <p:nvSpPr>
          <p:cNvPr id="56" name="Shape 52"/>
          <p:cNvSpPr/>
          <p:nvPr/>
        </p:nvSpPr>
        <p:spPr>
          <a:xfrm>
            <a:off x="685800" y="5581055"/>
            <a:ext cx="2438391" cy="17430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5738217"/>
            <a:ext cx="192881" cy="171450"/>
          </a:xfrm>
          <a:prstGeom prst="rect">
            <a:avLst/>
          </a:prstGeom>
        </p:spPr>
      </p:pic>
      <p:sp>
        <p:nvSpPr>
          <p:cNvPr id="58" name="Text 53"/>
          <p:cNvSpPr/>
          <p:nvPr/>
        </p:nvSpPr>
        <p:spPr>
          <a:xfrm>
            <a:off x="1107281" y="5723930"/>
            <a:ext cx="19218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Convergência Tecnológica</a:t>
            </a:r>
            <a:endParaRPr lang="en-US" sz="1125" dirty="0"/>
          </a:p>
        </p:txBody>
      </p:sp>
      <p:sp>
        <p:nvSpPr>
          <p:cNvPr id="59" name="Text 54"/>
          <p:cNvSpPr/>
          <p:nvPr/>
        </p:nvSpPr>
        <p:spPr>
          <a:xfrm>
            <a:off x="828675" y="604539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60" name="Text 55"/>
          <p:cNvSpPr/>
          <p:nvPr/>
        </p:nvSpPr>
        <p:spPr>
          <a:xfrm>
            <a:off x="901396" y="6045398"/>
            <a:ext cx="11659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Hierarquia Híbrida:</a:t>
            </a:r>
            <a:endParaRPr lang="en-US" sz="900" dirty="0"/>
          </a:p>
        </p:txBody>
      </p:sp>
      <p:sp>
        <p:nvSpPr>
          <p:cNvPr id="61" name="Text 56"/>
          <p:cNvSpPr/>
          <p:nvPr/>
        </p:nvSpPr>
        <p:spPr>
          <a:xfrm>
            <a:off x="828675" y="6045398"/>
            <a:ext cx="194968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MRAM como cache persistente</a:t>
            </a:r>
            <a:endParaRPr lang="en-US" sz="900" dirty="0"/>
          </a:p>
        </p:txBody>
      </p:sp>
      <p:sp>
        <p:nvSpPr>
          <p:cNvPr id="62" name="Text 57"/>
          <p:cNvSpPr/>
          <p:nvPr/>
        </p:nvSpPr>
        <p:spPr>
          <a:xfrm>
            <a:off x="828675" y="644544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63" name="Text 58"/>
          <p:cNvSpPr/>
          <p:nvPr/>
        </p:nvSpPr>
        <p:spPr>
          <a:xfrm>
            <a:off x="901396" y="6445448"/>
            <a:ext cx="9087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 + MRAM:</a:t>
            </a:r>
            <a:endParaRPr lang="en-US" sz="900" dirty="0"/>
          </a:p>
        </p:txBody>
      </p:sp>
      <p:sp>
        <p:nvSpPr>
          <p:cNvPr id="64" name="Text 59"/>
          <p:cNvSpPr/>
          <p:nvPr/>
        </p:nvSpPr>
        <p:spPr>
          <a:xfrm>
            <a:off x="828675" y="6445448"/>
            <a:ext cx="217197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Sistemas de memória unificada</a:t>
            </a:r>
            <a:endParaRPr lang="en-US" sz="900" dirty="0"/>
          </a:p>
        </p:txBody>
      </p:sp>
      <p:sp>
        <p:nvSpPr>
          <p:cNvPr id="65" name="Text 60"/>
          <p:cNvSpPr/>
          <p:nvPr/>
        </p:nvSpPr>
        <p:spPr>
          <a:xfrm>
            <a:off x="828675" y="684549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66" name="Text 61"/>
          <p:cNvSpPr/>
          <p:nvPr/>
        </p:nvSpPr>
        <p:spPr>
          <a:xfrm>
            <a:off x="901396" y="6845498"/>
            <a:ext cx="8747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 + IA:</a:t>
            </a:r>
            <a:endParaRPr lang="en-US" sz="900" dirty="0"/>
          </a:p>
        </p:txBody>
      </p:sp>
      <p:sp>
        <p:nvSpPr>
          <p:cNvPr id="67" name="Text 62"/>
          <p:cNvSpPr/>
          <p:nvPr/>
        </p:nvSpPr>
        <p:spPr>
          <a:xfrm>
            <a:off x="828675" y="6845498"/>
            <a:ext cx="210500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 edge avançado</a:t>
            </a:r>
            <a:endParaRPr lang="en-US" sz="900" dirty="0"/>
          </a:p>
        </p:txBody>
      </p:sp>
      <p:sp>
        <p:nvSpPr>
          <p:cNvPr id="68" name="Shape 63"/>
          <p:cNvSpPr/>
          <p:nvPr/>
        </p:nvSpPr>
        <p:spPr>
          <a:xfrm>
            <a:off x="3352791" y="5581055"/>
            <a:ext cx="2438391" cy="17430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66" y="5738217"/>
            <a:ext cx="171450" cy="171450"/>
          </a:xfrm>
          <a:prstGeom prst="rect">
            <a:avLst/>
          </a:prstGeom>
        </p:spPr>
      </p:pic>
      <p:sp>
        <p:nvSpPr>
          <p:cNvPr id="70" name="Text 64"/>
          <p:cNvSpPr/>
          <p:nvPr/>
        </p:nvSpPr>
        <p:spPr>
          <a:xfrm>
            <a:off x="3752841" y="5723930"/>
            <a:ext cx="193924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Computação Heterogênea</a:t>
            </a:r>
            <a:endParaRPr lang="en-US" sz="1125" dirty="0"/>
          </a:p>
        </p:txBody>
      </p:sp>
      <p:sp>
        <p:nvSpPr>
          <p:cNvPr id="71" name="Text 65"/>
          <p:cNvSpPr/>
          <p:nvPr/>
        </p:nvSpPr>
        <p:spPr>
          <a:xfrm>
            <a:off x="3495666" y="604539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72" name="Text 66"/>
          <p:cNvSpPr/>
          <p:nvPr/>
        </p:nvSpPr>
        <p:spPr>
          <a:xfrm>
            <a:off x="3568387" y="6045398"/>
            <a:ext cx="10053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CXL Integration:</a:t>
            </a:r>
            <a:endParaRPr lang="en-US" sz="900" dirty="0"/>
          </a:p>
        </p:txBody>
      </p:sp>
      <p:sp>
        <p:nvSpPr>
          <p:cNvPr id="73" name="Text 67"/>
          <p:cNvSpPr/>
          <p:nvPr/>
        </p:nvSpPr>
        <p:spPr>
          <a:xfrm>
            <a:off x="3495666" y="6045398"/>
            <a:ext cx="1592833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Memória compartilhada</a:t>
            </a:r>
            <a:endParaRPr lang="en-US" sz="900" dirty="0"/>
          </a:p>
        </p:txBody>
      </p:sp>
      <p:sp>
        <p:nvSpPr>
          <p:cNvPr id="74" name="Text 68"/>
          <p:cNvSpPr/>
          <p:nvPr/>
        </p:nvSpPr>
        <p:spPr>
          <a:xfrm>
            <a:off x="3495666" y="644544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75" name="Text 69"/>
          <p:cNvSpPr/>
          <p:nvPr/>
        </p:nvSpPr>
        <p:spPr>
          <a:xfrm>
            <a:off x="3568387" y="6445448"/>
            <a:ext cx="1359377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Near-Data Computing:</a:t>
            </a:r>
            <a:endParaRPr lang="en-US" sz="900" dirty="0"/>
          </a:p>
        </p:txBody>
      </p:sp>
      <p:sp>
        <p:nvSpPr>
          <p:cNvPr id="76" name="Text 70"/>
          <p:cNvSpPr/>
          <p:nvPr/>
        </p:nvSpPr>
        <p:spPr>
          <a:xfrm>
            <a:off x="3495666" y="6616898"/>
            <a:ext cx="1519526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 in-memory</a:t>
            </a:r>
            <a:endParaRPr lang="en-US" sz="900" dirty="0"/>
          </a:p>
        </p:txBody>
      </p:sp>
      <p:sp>
        <p:nvSpPr>
          <p:cNvPr id="77" name="Text 71"/>
          <p:cNvSpPr/>
          <p:nvPr/>
        </p:nvSpPr>
        <p:spPr>
          <a:xfrm>
            <a:off x="3495666" y="684549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78" name="Text 72"/>
          <p:cNvSpPr/>
          <p:nvPr/>
        </p:nvSpPr>
        <p:spPr>
          <a:xfrm>
            <a:off x="3568387" y="6845498"/>
            <a:ext cx="11758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Quantum-Classical:</a:t>
            </a:r>
            <a:endParaRPr lang="en-US" sz="900" dirty="0"/>
          </a:p>
        </p:txBody>
      </p:sp>
      <p:sp>
        <p:nvSpPr>
          <p:cNvPr id="79" name="Text 73"/>
          <p:cNvSpPr/>
          <p:nvPr/>
        </p:nvSpPr>
        <p:spPr>
          <a:xfrm>
            <a:off x="3495666" y="6845498"/>
            <a:ext cx="1818112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Interfaces híbridas</a:t>
            </a:r>
            <a:endParaRPr lang="en-US" sz="900" dirty="0"/>
          </a:p>
        </p:txBody>
      </p:sp>
      <p:sp>
        <p:nvSpPr>
          <p:cNvPr id="80" name="Shape 74"/>
          <p:cNvSpPr/>
          <p:nvPr/>
        </p:nvSpPr>
        <p:spPr>
          <a:xfrm>
            <a:off x="6019781" y="5581055"/>
            <a:ext cx="2438419" cy="17430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8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56" y="5738217"/>
            <a:ext cx="171450" cy="171450"/>
          </a:xfrm>
          <a:prstGeom prst="rect">
            <a:avLst/>
          </a:prstGeom>
        </p:spPr>
      </p:pic>
      <p:sp>
        <p:nvSpPr>
          <p:cNvPr id="82" name="Text 75"/>
          <p:cNvSpPr/>
          <p:nvPr/>
        </p:nvSpPr>
        <p:spPr>
          <a:xfrm>
            <a:off x="6419831" y="5723930"/>
            <a:ext cx="12764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Sustentabilidade</a:t>
            </a:r>
            <a:endParaRPr lang="en-US" sz="1125" dirty="0"/>
          </a:p>
        </p:txBody>
      </p:sp>
      <p:sp>
        <p:nvSpPr>
          <p:cNvPr id="83" name="Text 76"/>
          <p:cNvSpPr/>
          <p:nvPr/>
        </p:nvSpPr>
        <p:spPr>
          <a:xfrm>
            <a:off x="6162656" y="604539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84" name="Text 77"/>
          <p:cNvSpPr/>
          <p:nvPr/>
        </p:nvSpPr>
        <p:spPr>
          <a:xfrm>
            <a:off x="6235378" y="6045398"/>
            <a:ext cx="11114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Green Computing:</a:t>
            </a:r>
            <a:endParaRPr lang="en-US" sz="900" dirty="0"/>
          </a:p>
        </p:txBody>
      </p:sp>
      <p:sp>
        <p:nvSpPr>
          <p:cNvPr id="85" name="Text 78"/>
          <p:cNvSpPr/>
          <p:nvPr/>
        </p:nvSpPr>
        <p:spPr>
          <a:xfrm>
            <a:off x="6162656" y="6045398"/>
            <a:ext cx="1714221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 energética extrema</a:t>
            </a:r>
            <a:endParaRPr lang="en-US" sz="900" dirty="0"/>
          </a:p>
        </p:txBody>
      </p:sp>
      <p:sp>
        <p:nvSpPr>
          <p:cNvPr id="86" name="Text 79"/>
          <p:cNvSpPr/>
          <p:nvPr/>
        </p:nvSpPr>
        <p:spPr>
          <a:xfrm>
            <a:off x="6162656" y="644544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87" name="Text 80"/>
          <p:cNvSpPr/>
          <p:nvPr/>
        </p:nvSpPr>
        <p:spPr>
          <a:xfrm>
            <a:off x="6235378" y="6445448"/>
            <a:ext cx="9843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Carbon Neutral:</a:t>
            </a:r>
            <a:endParaRPr lang="en-US" sz="900" dirty="0"/>
          </a:p>
        </p:txBody>
      </p:sp>
      <p:sp>
        <p:nvSpPr>
          <p:cNvPr id="88" name="Text 81"/>
          <p:cNvSpPr/>
          <p:nvPr/>
        </p:nvSpPr>
        <p:spPr>
          <a:xfrm>
            <a:off x="6162656" y="6445448"/>
            <a:ext cx="176712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centers sustentáveis</a:t>
            </a:r>
            <a:endParaRPr lang="en-US" sz="900" dirty="0"/>
          </a:p>
        </p:txBody>
      </p:sp>
      <p:sp>
        <p:nvSpPr>
          <p:cNvPr id="89" name="Text 82"/>
          <p:cNvSpPr/>
          <p:nvPr/>
        </p:nvSpPr>
        <p:spPr>
          <a:xfrm>
            <a:off x="6162656" y="684549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90" name="Text 83"/>
          <p:cNvSpPr/>
          <p:nvPr/>
        </p:nvSpPr>
        <p:spPr>
          <a:xfrm>
            <a:off x="6235378" y="6845498"/>
            <a:ext cx="10972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Circular Economy:</a:t>
            </a:r>
            <a:endParaRPr lang="en-US" sz="900" dirty="0"/>
          </a:p>
        </p:txBody>
      </p:sp>
      <p:sp>
        <p:nvSpPr>
          <p:cNvPr id="91" name="Text 84"/>
          <p:cNvSpPr/>
          <p:nvPr/>
        </p:nvSpPr>
        <p:spPr>
          <a:xfrm>
            <a:off x="6162656" y="6845498"/>
            <a:ext cx="1974242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Reciclagem de componentes</a:t>
            </a:r>
            <a:endParaRPr lang="en-US" sz="900" dirty="0"/>
          </a:p>
        </p:txBody>
      </p:sp>
      <p:sp>
        <p:nvSpPr>
          <p:cNvPr id="92" name="Shape 85"/>
          <p:cNvSpPr/>
          <p:nvPr/>
        </p:nvSpPr>
        <p:spPr>
          <a:xfrm>
            <a:off x="457200" y="7867055"/>
            <a:ext cx="8229600" cy="19145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627" y="8117086"/>
            <a:ext cx="241102" cy="214313"/>
          </a:xfrm>
          <a:prstGeom prst="rect">
            <a:avLst/>
          </a:prstGeom>
        </p:spPr>
      </p:pic>
      <p:sp>
        <p:nvSpPr>
          <p:cNvPr id="94" name="Text 86"/>
          <p:cNvSpPr/>
          <p:nvPr/>
        </p:nvSpPr>
        <p:spPr>
          <a:xfrm>
            <a:off x="3084454" y="8077795"/>
            <a:ext cx="3373357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Roadmap Integrado 2025-2030</a:t>
            </a:r>
            <a:endParaRPr lang="en-US" sz="1688" dirty="0"/>
          </a:p>
        </p:txBody>
      </p:sp>
      <p:sp>
        <p:nvSpPr>
          <p:cNvPr id="95" name="Shape 87"/>
          <p:cNvSpPr/>
          <p:nvPr/>
        </p:nvSpPr>
        <p:spPr>
          <a:xfrm>
            <a:off x="1188709" y="8524280"/>
            <a:ext cx="457200" cy="45720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96" name="Text 88"/>
          <p:cNvSpPr/>
          <p:nvPr/>
        </p:nvSpPr>
        <p:spPr>
          <a:xfrm>
            <a:off x="1270192" y="8652867"/>
            <a:ext cx="3656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2025</a:t>
            </a:r>
            <a:endParaRPr lang="en-US" sz="1013" dirty="0"/>
          </a:p>
        </p:txBody>
      </p:sp>
      <p:sp>
        <p:nvSpPr>
          <p:cNvPr id="97" name="Text 89"/>
          <p:cNvSpPr/>
          <p:nvPr/>
        </p:nvSpPr>
        <p:spPr>
          <a:xfrm>
            <a:off x="685800" y="9067205"/>
            <a:ext cx="153445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 Mainstream</a:t>
            </a:r>
            <a:endParaRPr lang="en-US" sz="1013" dirty="0"/>
          </a:p>
        </p:txBody>
      </p:sp>
      <p:sp>
        <p:nvSpPr>
          <p:cNvPr id="98" name="Text 90"/>
          <p:cNvSpPr/>
          <p:nvPr/>
        </p:nvSpPr>
        <p:spPr>
          <a:xfrm>
            <a:off x="685800" y="9267230"/>
            <a:ext cx="153445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Adoção massiva em PCs e servidores</a:t>
            </a:r>
            <a:endParaRPr lang="en-US" sz="788" dirty="0"/>
          </a:p>
        </p:txBody>
      </p:sp>
      <p:sp>
        <p:nvSpPr>
          <p:cNvPr id="99" name="Shape 91"/>
          <p:cNvSpPr/>
          <p:nvPr/>
        </p:nvSpPr>
        <p:spPr>
          <a:xfrm>
            <a:off x="2766027" y="8524280"/>
            <a:ext cx="457200" cy="457200"/>
          </a:xfrm>
          <a:prstGeom prst="ellipse">
            <a:avLst/>
          </a:prstGeom>
          <a:solidFill>
            <a:srgbClr val="8B5CF6"/>
          </a:solidFill>
          <a:ln/>
        </p:spPr>
      </p:sp>
      <p:sp>
        <p:nvSpPr>
          <p:cNvPr id="100" name="Text 92"/>
          <p:cNvSpPr/>
          <p:nvPr/>
        </p:nvSpPr>
        <p:spPr>
          <a:xfrm>
            <a:off x="2847510" y="8652867"/>
            <a:ext cx="3656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2026</a:t>
            </a:r>
            <a:endParaRPr lang="en-US" sz="1013" dirty="0"/>
          </a:p>
        </p:txBody>
      </p:sp>
      <p:sp>
        <p:nvSpPr>
          <p:cNvPr id="101" name="Text 93"/>
          <p:cNvSpPr/>
          <p:nvPr/>
        </p:nvSpPr>
        <p:spPr>
          <a:xfrm>
            <a:off x="2263118" y="9067205"/>
            <a:ext cx="153448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MRAM Cache</a:t>
            </a:r>
            <a:endParaRPr lang="en-US" sz="1013" dirty="0"/>
          </a:p>
        </p:txBody>
      </p:sp>
      <p:sp>
        <p:nvSpPr>
          <p:cNvPr id="102" name="Text 94"/>
          <p:cNvSpPr/>
          <p:nvPr/>
        </p:nvSpPr>
        <p:spPr>
          <a:xfrm>
            <a:off x="2263118" y="9267230"/>
            <a:ext cx="15344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Cache L4 persistente em CPUs</a:t>
            </a:r>
            <a:endParaRPr lang="en-US" sz="788" dirty="0"/>
          </a:p>
        </p:txBody>
      </p:sp>
      <p:sp>
        <p:nvSpPr>
          <p:cNvPr id="103" name="Shape 95"/>
          <p:cNvSpPr/>
          <p:nvPr/>
        </p:nvSpPr>
        <p:spPr>
          <a:xfrm>
            <a:off x="4343372" y="8524280"/>
            <a:ext cx="457200" cy="457200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104" name="Text 96"/>
          <p:cNvSpPr/>
          <p:nvPr/>
        </p:nvSpPr>
        <p:spPr>
          <a:xfrm>
            <a:off x="4424855" y="8652867"/>
            <a:ext cx="3656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2027</a:t>
            </a:r>
            <a:endParaRPr lang="en-US" sz="1013" dirty="0"/>
          </a:p>
        </p:txBody>
      </p:sp>
      <p:sp>
        <p:nvSpPr>
          <p:cNvPr id="105" name="Text 97"/>
          <p:cNvSpPr/>
          <p:nvPr/>
        </p:nvSpPr>
        <p:spPr>
          <a:xfrm>
            <a:off x="3840463" y="9067205"/>
            <a:ext cx="153448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LPDDR6</a:t>
            </a:r>
            <a:endParaRPr lang="en-US" sz="1013" dirty="0"/>
          </a:p>
        </p:txBody>
      </p:sp>
      <p:sp>
        <p:nvSpPr>
          <p:cNvPr id="106" name="Text 98"/>
          <p:cNvSpPr/>
          <p:nvPr/>
        </p:nvSpPr>
        <p:spPr>
          <a:xfrm>
            <a:off x="3840463" y="9267230"/>
            <a:ext cx="153448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15+ Gbps para dispositivos móveis</a:t>
            </a:r>
            <a:endParaRPr lang="en-US" sz="788" dirty="0"/>
          </a:p>
        </p:txBody>
      </p:sp>
      <p:sp>
        <p:nvSpPr>
          <p:cNvPr id="107" name="Text 99"/>
          <p:cNvSpPr/>
          <p:nvPr/>
        </p:nvSpPr>
        <p:spPr>
          <a:xfrm>
            <a:off x="6002201" y="8652867"/>
            <a:ext cx="3656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2028</a:t>
            </a:r>
            <a:endParaRPr lang="en-US" sz="1013" dirty="0"/>
          </a:p>
        </p:txBody>
      </p:sp>
      <p:sp>
        <p:nvSpPr>
          <p:cNvPr id="108" name="Text 100"/>
          <p:cNvSpPr/>
          <p:nvPr/>
        </p:nvSpPr>
        <p:spPr>
          <a:xfrm>
            <a:off x="5417809" y="9067205"/>
            <a:ext cx="153448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SOT-MRAM</a:t>
            </a:r>
            <a:endParaRPr lang="en-US" sz="1013" dirty="0"/>
          </a:p>
        </p:txBody>
      </p:sp>
      <p:sp>
        <p:nvSpPr>
          <p:cNvPr id="109" name="Text 101"/>
          <p:cNvSpPr/>
          <p:nvPr/>
        </p:nvSpPr>
        <p:spPr>
          <a:xfrm>
            <a:off x="5417809" y="9267230"/>
            <a:ext cx="15344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Produção comercial em massa</a:t>
            </a:r>
            <a:endParaRPr lang="en-US" sz="788" dirty="0"/>
          </a:p>
        </p:txBody>
      </p:sp>
      <p:sp>
        <p:nvSpPr>
          <p:cNvPr id="110" name="Shape 102"/>
          <p:cNvSpPr/>
          <p:nvPr/>
        </p:nvSpPr>
        <p:spPr>
          <a:xfrm>
            <a:off x="7498063" y="8524280"/>
            <a:ext cx="457200" cy="457200"/>
          </a:xfrm>
          <a:prstGeom prst="ellipse">
            <a:avLst/>
          </a:prstGeom>
          <a:solidFill>
            <a:srgbClr val="EF4444"/>
          </a:solidFill>
          <a:ln/>
        </p:spPr>
      </p:sp>
      <p:sp>
        <p:nvSpPr>
          <p:cNvPr id="111" name="Text 103"/>
          <p:cNvSpPr/>
          <p:nvPr/>
        </p:nvSpPr>
        <p:spPr>
          <a:xfrm>
            <a:off x="7579547" y="8652867"/>
            <a:ext cx="3656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2030</a:t>
            </a:r>
            <a:endParaRPr lang="en-US" sz="1013" dirty="0"/>
          </a:p>
        </p:txBody>
      </p:sp>
      <p:sp>
        <p:nvSpPr>
          <p:cNvPr id="112" name="Text 104"/>
          <p:cNvSpPr/>
          <p:nvPr/>
        </p:nvSpPr>
        <p:spPr>
          <a:xfrm>
            <a:off x="6995154" y="9067205"/>
            <a:ext cx="153448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Convergência</a:t>
            </a:r>
            <a:endParaRPr lang="en-US" sz="1013" dirty="0"/>
          </a:p>
        </p:txBody>
      </p:sp>
      <p:sp>
        <p:nvSpPr>
          <p:cNvPr id="113" name="Text 105"/>
          <p:cNvSpPr/>
          <p:nvPr/>
        </p:nvSpPr>
        <p:spPr>
          <a:xfrm>
            <a:off x="6995154" y="9267230"/>
            <a:ext cx="153448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Ecossistema unificado de memória</a:t>
            </a:r>
            <a:endParaRPr lang="en-US" sz="788" dirty="0"/>
          </a:p>
        </p:txBody>
      </p:sp>
      <p:sp>
        <p:nvSpPr>
          <p:cNvPr id="114" name="Text 106"/>
          <p:cNvSpPr/>
          <p:nvPr/>
        </p:nvSpPr>
        <p:spPr>
          <a:xfrm>
            <a:off x="8520847" y="9903023"/>
            <a:ext cx="5517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12</a:t>
            </a:r>
            <a:endParaRPr lang="en-US" sz="101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135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2105620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102" y="689372"/>
            <a:ext cx="482203" cy="4286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19606" y="607219"/>
            <a:ext cx="2372730" cy="584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3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</a:t>
            </a:r>
            <a:endParaRPr lang="en-US" sz="3375" dirty="0"/>
          </a:p>
        </p:txBody>
      </p:sp>
      <p:sp>
        <p:nvSpPr>
          <p:cNvPr id="6" name="Text 2"/>
          <p:cNvSpPr/>
          <p:nvPr/>
        </p:nvSpPr>
        <p:spPr>
          <a:xfrm>
            <a:off x="783775" y="1318022"/>
            <a:ext cx="5011145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 tecnologias de ponta em memória RAM estão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5723483" y="1318022"/>
            <a:ext cx="2400384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redefinindo os limites</a:t>
            </a:r>
            <a:endParaRPr lang="en-US" sz="1688" dirty="0"/>
          </a:p>
        </p:txBody>
      </p:sp>
      <p:sp>
        <p:nvSpPr>
          <p:cNvPr id="8" name="Text 4"/>
          <p:cNvSpPr/>
          <p:nvPr/>
        </p:nvSpPr>
        <p:spPr>
          <a:xfrm>
            <a:off x="1395766" y="1318022"/>
            <a:ext cx="7035868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 computação moderna, preparando o caminho para uma era de</a:t>
            </a:r>
            <a:endParaRPr lang="en-US" sz="1688" dirty="0"/>
          </a:p>
        </p:txBody>
      </p:sp>
      <p:sp>
        <p:nvSpPr>
          <p:cNvPr id="9" name="Text 5"/>
          <p:cNvSpPr/>
          <p:nvPr/>
        </p:nvSpPr>
        <p:spPr>
          <a:xfrm>
            <a:off x="1960987" y="2014538"/>
            <a:ext cx="2775431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excepcional</a:t>
            </a:r>
            <a:endParaRPr lang="en-US" sz="1688" dirty="0"/>
          </a:p>
        </p:txBody>
      </p:sp>
      <p:sp>
        <p:nvSpPr>
          <p:cNvPr id="10" name="Text 6"/>
          <p:cNvSpPr/>
          <p:nvPr/>
        </p:nvSpPr>
        <p:spPr>
          <a:xfrm>
            <a:off x="4664980" y="2014538"/>
            <a:ext cx="303777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1688" dirty="0"/>
          </a:p>
        </p:txBody>
      </p:sp>
      <p:sp>
        <p:nvSpPr>
          <p:cNvPr id="11" name="Text 7"/>
          <p:cNvSpPr/>
          <p:nvPr/>
        </p:nvSpPr>
        <p:spPr>
          <a:xfrm>
            <a:off x="4897320" y="2014538"/>
            <a:ext cx="2299646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 energética</a:t>
            </a:r>
            <a:endParaRPr lang="en-US" sz="1688" dirty="0"/>
          </a:p>
        </p:txBody>
      </p:sp>
      <p:sp>
        <p:nvSpPr>
          <p:cNvPr id="12" name="Text 8"/>
          <p:cNvSpPr/>
          <p:nvPr/>
        </p:nvSpPr>
        <p:spPr>
          <a:xfrm>
            <a:off x="7125528" y="2014538"/>
            <a:ext cx="12889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688" dirty="0"/>
          </a:p>
        </p:txBody>
      </p:sp>
      <p:sp>
        <p:nvSpPr>
          <p:cNvPr id="13" name="Shape 9"/>
          <p:cNvSpPr/>
          <p:nvPr/>
        </p:nvSpPr>
        <p:spPr>
          <a:xfrm>
            <a:off x="457200" y="2734270"/>
            <a:ext cx="8229600" cy="33432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20008"/>
            <a:ext cx="289322" cy="2571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2272" y="2905720"/>
            <a:ext cx="452726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Principais Inovações Apresentadas</a:t>
            </a:r>
            <a:endParaRPr lang="en-US" sz="2025" dirty="0"/>
          </a:p>
        </p:txBody>
      </p:sp>
      <p:sp>
        <p:nvSpPr>
          <p:cNvPr id="16" name="Shape 11"/>
          <p:cNvSpPr/>
          <p:nvPr/>
        </p:nvSpPr>
        <p:spPr>
          <a:xfrm>
            <a:off x="1581141" y="3362920"/>
            <a:ext cx="571500" cy="571500"/>
          </a:xfrm>
          <a:prstGeom prst="ellipse">
            <a:avLst/>
          </a:prstGeom>
          <a:solidFill>
            <a:srgbClr val="2563E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340" y="3541514"/>
            <a:ext cx="241102" cy="2143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8650" y="4048720"/>
            <a:ext cx="2547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628650" y="4391620"/>
            <a:ext cx="2476481" cy="142875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0" name="Shape 14"/>
          <p:cNvSpPr/>
          <p:nvPr/>
        </p:nvSpPr>
        <p:spPr>
          <a:xfrm>
            <a:off x="628650" y="4391620"/>
            <a:ext cx="28575" cy="14287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1" name="Text 15"/>
          <p:cNvSpPr/>
          <p:nvPr/>
        </p:nvSpPr>
        <p:spPr>
          <a:xfrm>
            <a:off x="742950" y="4505920"/>
            <a:ext cx="23193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Revolução em Performance</a:t>
            </a:r>
            <a:endParaRPr lang="en-US" sz="1013" dirty="0"/>
          </a:p>
        </p:txBody>
      </p:sp>
      <p:sp>
        <p:nvSpPr>
          <p:cNvPr id="22" name="Text 16"/>
          <p:cNvSpPr/>
          <p:nvPr/>
        </p:nvSpPr>
        <p:spPr>
          <a:xfrm>
            <a:off x="742950" y="4763095"/>
            <a:ext cx="23193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Dobro da largura de banda</a:t>
            </a:r>
            <a:endParaRPr lang="en-US" sz="900" dirty="0"/>
          </a:p>
        </p:txBody>
      </p:sp>
      <p:sp>
        <p:nvSpPr>
          <p:cNvPr id="23" name="Text 17"/>
          <p:cNvSpPr/>
          <p:nvPr/>
        </p:nvSpPr>
        <p:spPr>
          <a:xfrm>
            <a:off x="742950" y="4963120"/>
            <a:ext cx="23193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20% menos consumo energético</a:t>
            </a:r>
            <a:endParaRPr lang="en-US" sz="900" dirty="0"/>
          </a:p>
        </p:txBody>
      </p:sp>
      <p:sp>
        <p:nvSpPr>
          <p:cNvPr id="24" name="Text 18"/>
          <p:cNvSpPr/>
          <p:nvPr/>
        </p:nvSpPr>
        <p:spPr>
          <a:xfrm>
            <a:off x="742950" y="5163145"/>
            <a:ext cx="23193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Inovações arquiteturais (PMIC, On-Die ECC)</a:t>
            </a:r>
            <a:endParaRPr lang="en-US" sz="900" dirty="0"/>
          </a:p>
        </p:txBody>
      </p:sp>
      <p:sp>
        <p:nvSpPr>
          <p:cNvPr id="25" name="Text 19"/>
          <p:cNvSpPr/>
          <p:nvPr/>
        </p:nvSpPr>
        <p:spPr>
          <a:xfrm>
            <a:off x="742950" y="5534620"/>
            <a:ext cx="23193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Capacidade até 128GB por módulo</a:t>
            </a:r>
            <a:endParaRPr lang="en-US" sz="900" dirty="0"/>
          </a:p>
        </p:txBody>
      </p:sp>
      <p:sp>
        <p:nvSpPr>
          <p:cNvPr id="26" name="Shape 20"/>
          <p:cNvSpPr/>
          <p:nvPr/>
        </p:nvSpPr>
        <p:spPr>
          <a:xfrm>
            <a:off x="4286222" y="3362920"/>
            <a:ext cx="571500" cy="571500"/>
          </a:xfrm>
          <a:prstGeom prst="ellipse">
            <a:avLst/>
          </a:prstGeom>
          <a:solidFill>
            <a:srgbClr val="7C3AED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210" y="3541514"/>
            <a:ext cx="187523" cy="214313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3333731" y="4048720"/>
            <a:ext cx="25479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MRAM</a:t>
            </a:r>
            <a:endParaRPr lang="en-US" sz="1350" dirty="0"/>
          </a:p>
        </p:txBody>
      </p:sp>
      <p:sp>
        <p:nvSpPr>
          <p:cNvPr id="29" name="Shape 22"/>
          <p:cNvSpPr/>
          <p:nvPr/>
        </p:nvSpPr>
        <p:spPr>
          <a:xfrm>
            <a:off x="3333731" y="4391620"/>
            <a:ext cx="2476509" cy="12573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30" name="Shape 23"/>
          <p:cNvSpPr/>
          <p:nvPr/>
        </p:nvSpPr>
        <p:spPr>
          <a:xfrm>
            <a:off x="3333731" y="4391620"/>
            <a:ext cx="28575" cy="12573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1" name="Text 24"/>
          <p:cNvSpPr/>
          <p:nvPr/>
        </p:nvSpPr>
        <p:spPr>
          <a:xfrm>
            <a:off x="3448031" y="4505920"/>
            <a:ext cx="231934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Persistência Inteligente</a:t>
            </a:r>
            <a:endParaRPr lang="en-US" sz="1013" dirty="0"/>
          </a:p>
        </p:txBody>
      </p:sp>
      <p:sp>
        <p:nvSpPr>
          <p:cNvPr id="32" name="Text 25"/>
          <p:cNvSpPr/>
          <p:nvPr/>
        </p:nvSpPr>
        <p:spPr>
          <a:xfrm>
            <a:off x="3448031" y="4763095"/>
            <a:ext cx="231934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Memória não-volátil ultra-rápida</a:t>
            </a:r>
            <a:endParaRPr lang="en-US" sz="900" dirty="0"/>
          </a:p>
        </p:txBody>
      </p:sp>
      <p:sp>
        <p:nvSpPr>
          <p:cNvPr id="33" name="Text 26"/>
          <p:cNvSpPr/>
          <p:nvPr/>
        </p:nvSpPr>
        <p:spPr>
          <a:xfrm>
            <a:off x="3448031" y="4963120"/>
            <a:ext cx="231934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SOT-MRAM: próxima evolução</a:t>
            </a:r>
            <a:endParaRPr lang="en-US" sz="900" dirty="0"/>
          </a:p>
        </p:txBody>
      </p:sp>
      <p:sp>
        <p:nvSpPr>
          <p:cNvPr id="34" name="Text 27"/>
          <p:cNvSpPr/>
          <p:nvPr/>
        </p:nvSpPr>
        <p:spPr>
          <a:xfrm>
            <a:off x="3448031" y="5163145"/>
            <a:ext cx="231934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Durabilidade excepcional</a:t>
            </a:r>
            <a:endParaRPr lang="en-US" sz="900" dirty="0"/>
          </a:p>
        </p:txBody>
      </p:sp>
      <p:sp>
        <p:nvSpPr>
          <p:cNvPr id="35" name="Text 28"/>
          <p:cNvSpPr/>
          <p:nvPr/>
        </p:nvSpPr>
        <p:spPr>
          <a:xfrm>
            <a:off x="3448031" y="5363170"/>
            <a:ext cx="231934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Aplicações em IA e edge computing</a:t>
            </a:r>
            <a:endParaRPr lang="en-US" sz="900" dirty="0"/>
          </a:p>
        </p:txBody>
      </p:sp>
      <p:sp>
        <p:nvSpPr>
          <p:cNvPr id="36" name="Shape 29"/>
          <p:cNvSpPr/>
          <p:nvPr/>
        </p:nvSpPr>
        <p:spPr>
          <a:xfrm>
            <a:off x="6991331" y="3362920"/>
            <a:ext cx="571500" cy="571500"/>
          </a:xfrm>
          <a:prstGeom prst="ellipse">
            <a:avLst/>
          </a:prstGeom>
          <a:solidFill>
            <a:srgbClr val="059669"/>
          </a:solidFill>
          <a:ln/>
        </p:spPr>
      </p:sp>
      <p:pic>
        <p:nvPicPr>
          <p:cNvPr id="3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714" y="3541514"/>
            <a:ext cx="160734" cy="214313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6038841" y="4048720"/>
            <a:ext cx="2547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</a:t>
            </a:r>
            <a:endParaRPr lang="en-US" sz="1350" dirty="0"/>
          </a:p>
        </p:txBody>
      </p:sp>
      <p:sp>
        <p:nvSpPr>
          <p:cNvPr id="39" name="Shape 31"/>
          <p:cNvSpPr/>
          <p:nvPr/>
        </p:nvSpPr>
        <p:spPr>
          <a:xfrm>
            <a:off x="6038841" y="4391620"/>
            <a:ext cx="2476481" cy="12573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40" name="Shape 32"/>
          <p:cNvSpPr/>
          <p:nvPr/>
        </p:nvSpPr>
        <p:spPr>
          <a:xfrm>
            <a:off x="6038841" y="4391620"/>
            <a:ext cx="28575" cy="12573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1" name="Text 33"/>
          <p:cNvSpPr/>
          <p:nvPr/>
        </p:nvSpPr>
        <p:spPr>
          <a:xfrm>
            <a:off x="6153141" y="4505920"/>
            <a:ext cx="23193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Mobilidade Extrema</a:t>
            </a:r>
            <a:endParaRPr lang="en-US" sz="1013" dirty="0"/>
          </a:p>
        </p:txBody>
      </p:sp>
      <p:sp>
        <p:nvSpPr>
          <p:cNvPr id="42" name="Text 34"/>
          <p:cNvSpPr/>
          <p:nvPr/>
        </p:nvSpPr>
        <p:spPr>
          <a:xfrm>
            <a:off x="6153141" y="4763095"/>
            <a:ext cx="23193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Velocidades até 10.7 Gbps</a:t>
            </a:r>
            <a:endParaRPr lang="en-US" sz="900" dirty="0"/>
          </a:p>
        </p:txBody>
      </p:sp>
      <p:sp>
        <p:nvSpPr>
          <p:cNvPr id="43" name="Text 35"/>
          <p:cNvSpPr/>
          <p:nvPr/>
        </p:nvSpPr>
        <p:spPr>
          <a:xfrm>
            <a:off x="6153141" y="4963120"/>
            <a:ext cx="23193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Eficiência energética otimizada</a:t>
            </a:r>
            <a:endParaRPr lang="en-US" sz="900" dirty="0"/>
          </a:p>
        </p:txBody>
      </p:sp>
      <p:sp>
        <p:nvSpPr>
          <p:cNvPr id="44" name="Text 36"/>
          <p:cNvSpPr/>
          <p:nvPr/>
        </p:nvSpPr>
        <p:spPr>
          <a:xfrm>
            <a:off x="6153141" y="5163145"/>
            <a:ext cx="23193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Habilitador de IA móvel</a:t>
            </a:r>
            <a:endParaRPr lang="en-US" sz="900" dirty="0"/>
          </a:p>
        </p:txBody>
      </p:sp>
      <p:sp>
        <p:nvSpPr>
          <p:cNvPr id="45" name="Text 37"/>
          <p:cNvSpPr/>
          <p:nvPr/>
        </p:nvSpPr>
        <p:spPr>
          <a:xfrm>
            <a:off x="6153141" y="5363170"/>
            <a:ext cx="23193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Futuro da computação portátil</a:t>
            </a:r>
            <a:endParaRPr lang="en-US" sz="900" dirty="0"/>
          </a:p>
        </p:txBody>
      </p:sp>
      <p:sp>
        <p:nvSpPr>
          <p:cNvPr id="46" name="Shape 38"/>
          <p:cNvSpPr/>
          <p:nvPr/>
        </p:nvSpPr>
        <p:spPr>
          <a:xfrm>
            <a:off x="457200" y="6248995"/>
            <a:ext cx="8229600" cy="3286125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4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847" y="6493669"/>
            <a:ext cx="257175" cy="257175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2388747" y="6445448"/>
            <a:ext cx="4780843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Perspectivas para a Próxima Década</a:t>
            </a:r>
            <a:endParaRPr lang="en-US" sz="2025" dirty="0"/>
          </a:p>
        </p:txBody>
      </p:sp>
      <p:pic>
        <p:nvPicPr>
          <p:cNvPr id="4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7020520"/>
            <a:ext cx="128588" cy="171450"/>
          </a:xfrm>
          <a:prstGeom prst="rect">
            <a:avLst/>
          </a:prstGeom>
        </p:spPr>
      </p:pic>
      <p:sp>
        <p:nvSpPr>
          <p:cNvPr id="50" name="Text 40"/>
          <p:cNvSpPr/>
          <p:nvPr/>
        </p:nvSpPr>
        <p:spPr>
          <a:xfrm>
            <a:off x="900113" y="6988373"/>
            <a:ext cx="2157664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Impacto Transformador</a:t>
            </a:r>
            <a:endParaRPr lang="en-US" sz="1350" dirty="0"/>
          </a:p>
        </p:txBody>
      </p:sp>
      <p:sp>
        <p:nvSpPr>
          <p:cNvPr id="51" name="Text 41"/>
          <p:cNvSpPr/>
          <p:nvPr/>
        </p:nvSpPr>
        <p:spPr>
          <a:xfrm>
            <a:off x="685800" y="7347347"/>
            <a:ext cx="1413402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Computação Ubíqua:</a:t>
            </a:r>
            <a:endParaRPr lang="en-US" sz="1013" dirty="0"/>
          </a:p>
        </p:txBody>
      </p:sp>
      <p:sp>
        <p:nvSpPr>
          <p:cNvPr id="52" name="Text 42"/>
          <p:cNvSpPr/>
          <p:nvPr/>
        </p:nvSpPr>
        <p:spPr>
          <a:xfrm>
            <a:off x="685800" y="7347347"/>
            <a:ext cx="3810521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Dispositivos inteligentes em todos os aspectos da vida, </a:t>
            </a:r>
            <a:endParaRPr lang="en-US" sz="1013" dirty="0"/>
          </a:p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desde smartphones até veículos autônomos e cidades inteligentes.</a:t>
            </a:r>
            <a:endParaRPr lang="en-US" sz="1013" dirty="0"/>
          </a:p>
        </p:txBody>
      </p:sp>
      <p:sp>
        <p:nvSpPr>
          <p:cNvPr id="53" name="Text 43"/>
          <p:cNvSpPr/>
          <p:nvPr/>
        </p:nvSpPr>
        <p:spPr>
          <a:xfrm>
            <a:off x="685800" y="8033147"/>
            <a:ext cx="12513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 Democratizada:</a:t>
            </a:r>
            <a:endParaRPr lang="en-US" sz="1013" dirty="0"/>
          </a:p>
        </p:txBody>
      </p:sp>
      <p:sp>
        <p:nvSpPr>
          <p:cNvPr id="54" name="Text 44"/>
          <p:cNvSpPr/>
          <p:nvPr/>
        </p:nvSpPr>
        <p:spPr>
          <a:xfrm>
            <a:off x="685800" y="8033147"/>
            <a:ext cx="3647359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 de inteligência artificial avançada </a:t>
            </a:r>
            <a:endParaRPr lang="en-US" sz="1013" dirty="0"/>
          </a:p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diretamente em dispositivos pessoais, sem dependência da nuvem.</a:t>
            </a:r>
            <a:endParaRPr lang="en-US" sz="1013" dirty="0"/>
          </a:p>
        </p:txBody>
      </p:sp>
      <p:sp>
        <p:nvSpPr>
          <p:cNvPr id="55" name="Text 45"/>
          <p:cNvSpPr/>
          <p:nvPr/>
        </p:nvSpPr>
        <p:spPr>
          <a:xfrm>
            <a:off x="685800" y="8718947"/>
            <a:ext cx="1653722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Sustentabilidade Digital:</a:t>
            </a:r>
            <a:endParaRPr lang="en-US" sz="1013" dirty="0"/>
          </a:p>
        </p:txBody>
      </p:sp>
      <p:sp>
        <p:nvSpPr>
          <p:cNvPr id="56" name="Text 46"/>
          <p:cNvSpPr/>
          <p:nvPr/>
        </p:nvSpPr>
        <p:spPr>
          <a:xfrm>
            <a:off x="685800" y="8718947"/>
            <a:ext cx="3740339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significativa no consumo energético </a:t>
            </a:r>
            <a:endParaRPr lang="en-US" sz="1013" dirty="0"/>
          </a:p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global de data centers através de tecnologias de memória mais eficientes.</a:t>
            </a:r>
            <a:endParaRPr lang="en-US" sz="1013" dirty="0"/>
          </a:p>
        </p:txBody>
      </p:sp>
      <p:pic>
        <p:nvPicPr>
          <p:cNvPr id="5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00" y="7020520"/>
            <a:ext cx="214313" cy="171450"/>
          </a:xfrm>
          <a:prstGeom prst="rect">
            <a:avLst/>
          </a:prstGeom>
        </p:spPr>
      </p:pic>
      <p:sp>
        <p:nvSpPr>
          <p:cNvPr id="58" name="Text 47"/>
          <p:cNvSpPr/>
          <p:nvPr/>
        </p:nvSpPr>
        <p:spPr>
          <a:xfrm>
            <a:off x="4986338" y="6988373"/>
            <a:ext cx="2336481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Convergência Tecnológica</a:t>
            </a:r>
            <a:endParaRPr lang="en-US" sz="1350" dirty="0"/>
          </a:p>
        </p:txBody>
      </p:sp>
      <p:sp>
        <p:nvSpPr>
          <p:cNvPr id="59" name="Text 48"/>
          <p:cNvSpPr/>
          <p:nvPr/>
        </p:nvSpPr>
        <p:spPr>
          <a:xfrm>
            <a:off x="4686300" y="7347347"/>
            <a:ext cx="1439884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Hierarquia Unificada:</a:t>
            </a:r>
            <a:endParaRPr lang="en-US" sz="1013" dirty="0"/>
          </a:p>
        </p:txBody>
      </p:sp>
      <p:sp>
        <p:nvSpPr>
          <p:cNvPr id="60" name="Text 49"/>
          <p:cNvSpPr/>
          <p:nvPr/>
        </p:nvSpPr>
        <p:spPr>
          <a:xfrm>
            <a:off x="4686300" y="7347347"/>
            <a:ext cx="3683608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Integração harmoniosa entre DDR5, MRAM e LPDDR5X </a:t>
            </a:r>
            <a:endParaRPr lang="en-US" sz="1013" dirty="0"/>
          </a:p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criando sistemas de memória otimizados para cada aplicação.</a:t>
            </a:r>
            <a:endParaRPr lang="en-US" sz="1013" dirty="0"/>
          </a:p>
        </p:txBody>
      </p:sp>
      <p:sp>
        <p:nvSpPr>
          <p:cNvPr id="61" name="Text 50"/>
          <p:cNvSpPr/>
          <p:nvPr/>
        </p:nvSpPr>
        <p:spPr>
          <a:xfrm>
            <a:off x="4686300" y="8033147"/>
            <a:ext cx="1849422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Computação Neuromórfica:</a:t>
            </a:r>
            <a:endParaRPr lang="en-US" sz="1013" dirty="0"/>
          </a:p>
        </p:txBody>
      </p:sp>
      <p:sp>
        <p:nvSpPr>
          <p:cNvPr id="62" name="Text 51"/>
          <p:cNvSpPr/>
          <p:nvPr/>
        </p:nvSpPr>
        <p:spPr>
          <a:xfrm>
            <a:off x="4686300" y="8033147"/>
            <a:ext cx="3773742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MRAM habilitando arquiteturas que imitam </a:t>
            </a:r>
            <a:endParaRPr lang="en-US" sz="1013" dirty="0"/>
          </a:p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o funcionamento do cérebro humano para IA mais eficiente.</a:t>
            </a:r>
            <a:endParaRPr lang="en-US" sz="1013" dirty="0"/>
          </a:p>
        </p:txBody>
      </p:sp>
      <p:sp>
        <p:nvSpPr>
          <p:cNvPr id="63" name="Text 52"/>
          <p:cNvSpPr/>
          <p:nvPr/>
        </p:nvSpPr>
        <p:spPr>
          <a:xfrm>
            <a:off x="4686300" y="8718947"/>
            <a:ext cx="1829107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Edge Computing Avançado:</a:t>
            </a:r>
            <a:endParaRPr lang="en-US" sz="1013" dirty="0"/>
          </a:p>
        </p:txBody>
      </p:sp>
      <p:sp>
        <p:nvSpPr>
          <p:cNvPr id="64" name="Text 53"/>
          <p:cNvSpPr/>
          <p:nvPr/>
        </p:nvSpPr>
        <p:spPr>
          <a:xfrm>
            <a:off x="4686300" y="8718947"/>
            <a:ext cx="3622021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 local ultra-rápido reduzindo </a:t>
            </a:r>
            <a:endParaRPr lang="en-US" sz="1013" dirty="0"/>
          </a:p>
          <a:p>
            <a:pPr indent="0" marL="0">
              <a:buNone/>
            </a:pPr>
            <a:r>
              <a:rPr lang="en-US" sz="1013" dirty="0">
                <a:solidFill>
                  <a:srgbClr val="ECFD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latência e aumentando a privacidade dos dados.</a:t>
            </a:r>
            <a:endParaRPr lang="en-US" sz="1013" dirty="0"/>
          </a:p>
        </p:txBody>
      </p:sp>
      <p:sp>
        <p:nvSpPr>
          <p:cNvPr id="65" name="Shape 54"/>
          <p:cNvSpPr/>
          <p:nvPr/>
        </p:nvSpPr>
        <p:spPr>
          <a:xfrm>
            <a:off x="457200" y="9763720"/>
            <a:ext cx="8229600" cy="914400"/>
          </a:xfrm>
          <a:prstGeom prst="rect">
            <a:avLst/>
          </a:prstGeom>
          <a:solidFill>
            <a:srgbClr val="111827"/>
          </a:solidFill>
          <a:ln/>
        </p:spPr>
      </p:sp>
      <p:sp>
        <p:nvSpPr>
          <p:cNvPr id="66" name="Text 55"/>
          <p:cNvSpPr/>
          <p:nvPr/>
        </p:nvSpPr>
        <p:spPr>
          <a:xfrm>
            <a:off x="685800" y="10220920"/>
            <a:ext cx="78438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Obrigado pela atenção!</a:t>
            </a:r>
            <a:endParaRPr lang="en-US" sz="1350" dirty="0"/>
          </a:p>
        </p:txBody>
      </p:sp>
      <p:sp>
        <p:nvSpPr>
          <p:cNvPr id="67" name="Text 56"/>
          <p:cNvSpPr/>
          <p:nvPr/>
        </p:nvSpPr>
        <p:spPr>
          <a:xfrm>
            <a:off x="8520847" y="10799564"/>
            <a:ext cx="5517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13</a:t>
            </a:r>
            <a:endParaRPr lang="en-US" sz="1013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4536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504" y="458986"/>
            <a:ext cx="300038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734842" y="394692"/>
            <a:ext cx="2160064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Referências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457200" y="1144786"/>
            <a:ext cx="8229600" cy="41433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Shape 2"/>
          <p:cNvSpPr/>
          <p:nvPr/>
        </p:nvSpPr>
        <p:spPr>
          <a:xfrm>
            <a:off x="628650" y="1430536"/>
            <a:ext cx="7886700" cy="342900"/>
          </a:xfrm>
          <a:prstGeom prst="rect">
            <a:avLst/>
          </a:prstGeom>
          <a:solidFill>
            <a:srgbClr val="4B5563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544836"/>
            <a:ext cx="85725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825" y="1523405"/>
            <a:ext cx="2356405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Especificações e Documentação Técnica</a:t>
            </a:r>
            <a:endParaRPr lang="en-US" sz="900" dirty="0"/>
          </a:p>
        </p:txBody>
      </p:sp>
      <p:sp>
        <p:nvSpPr>
          <p:cNvPr id="9" name="Shape 4"/>
          <p:cNvSpPr/>
          <p:nvPr/>
        </p:nvSpPr>
        <p:spPr>
          <a:xfrm>
            <a:off x="628650" y="1959173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10" name="Text 5"/>
          <p:cNvSpPr/>
          <p:nvPr/>
        </p:nvSpPr>
        <p:spPr>
          <a:xfrm>
            <a:off x="628650" y="1959173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675" dirty="0"/>
          </a:p>
        </p:txBody>
      </p:sp>
      <p:sp>
        <p:nvSpPr>
          <p:cNvPr id="11" name="Text 6"/>
          <p:cNvSpPr/>
          <p:nvPr/>
        </p:nvSpPr>
        <p:spPr>
          <a:xfrm>
            <a:off x="885825" y="1944886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JEDEC Solid State Technology Association</a:t>
            </a:r>
            <a:endParaRPr lang="en-US" sz="900" dirty="0"/>
          </a:p>
        </p:txBody>
      </p:sp>
      <p:sp>
        <p:nvSpPr>
          <p:cNvPr id="12" name="Text 7"/>
          <p:cNvSpPr/>
          <p:nvPr/>
        </p:nvSpPr>
        <p:spPr>
          <a:xfrm>
            <a:off x="885825" y="2146697"/>
            <a:ext cx="226442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JESD79-5: DDR5 SDRAM Standard. JEDEC, 2020.</a:t>
            </a:r>
            <a:endParaRPr lang="en-US" sz="788" dirty="0"/>
          </a:p>
        </p:txBody>
      </p:sp>
      <p:sp>
        <p:nvSpPr>
          <p:cNvPr id="13" name="Text 8"/>
          <p:cNvSpPr/>
          <p:nvPr/>
        </p:nvSpPr>
        <p:spPr>
          <a:xfrm>
            <a:off x="885825" y="2286698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14" name="Text 9"/>
          <p:cNvSpPr/>
          <p:nvPr/>
        </p:nvSpPr>
        <p:spPr>
          <a:xfrm>
            <a:off x="1603939" y="2286698"/>
            <a:ext cx="286500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https://www.jedec.org/standards-documents/docs/jesd79-5</a:t>
            </a:r>
            <a:endParaRPr lang="en-US" sz="788" dirty="0"/>
          </a:p>
        </p:txBody>
      </p:sp>
      <p:sp>
        <p:nvSpPr>
          <p:cNvPr id="15" name="Shape 10"/>
          <p:cNvSpPr/>
          <p:nvPr/>
        </p:nvSpPr>
        <p:spPr>
          <a:xfrm>
            <a:off x="628650" y="2617794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16" name="Text 11"/>
          <p:cNvSpPr/>
          <p:nvPr/>
        </p:nvSpPr>
        <p:spPr>
          <a:xfrm>
            <a:off x="628650" y="2617794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675" dirty="0"/>
          </a:p>
        </p:txBody>
      </p:sp>
      <p:sp>
        <p:nvSpPr>
          <p:cNvPr id="17" name="Text 12"/>
          <p:cNvSpPr/>
          <p:nvPr/>
        </p:nvSpPr>
        <p:spPr>
          <a:xfrm>
            <a:off x="885825" y="2603506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JEDEC Solid State Technology Association</a:t>
            </a:r>
            <a:endParaRPr lang="en-US" sz="900" dirty="0"/>
          </a:p>
        </p:txBody>
      </p:sp>
      <p:sp>
        <p:nvSpPr>
          <p:cNvPr id="18" name="Text 13"/>
          <p:cNvSpPr/>
          <p:nvPr/>
        </p:nvSpPr>
        <p:spPr>
          <a:xfrm>
            <a:off x="885825" y="2805317"/>
            <a:ext cx="3321955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JESD209-5B: Low Power Double Data Rate 5X (LPDDR5X). JEDEC, 2023.</a:t>
            </a:r>
            <a:endParaRPr lang="en-US" sz="788" dirty="0"/>
          </a:p>
        </p:txBody>
      </p:sp>
      <p:sp>
        <p:nvSpPr>
          <p:cNvPr id="19" name="Text 14"/>
          <p:cNvSpPr/>
          <p:nvPr/>
        </p:nvSpPr>
        <p:spPr>
          <a:xfrm>
            <a:off x="885825" y="2945318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20" name="Text 15"/>
          <p:cNvSpPr/>
          <p:nvPr/>
        </p:nvSpPr>
        <p:spPr>
          <a:xfrm>
            <a:off x="1603939" y="2945318"/>
            <a:ext cx="2983716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https://www.jedec.org/standards-documents/docs/jesd209-5b</a:t>
            </a:r>
            <a:endParaRPr lang="en-US" sz="788" dirty="0"/>
          </a:p>
        </p:txBody>
      </p:sp>
      <p:sp>
        <p:nvSpPr>
          <p:cNvPr id="21" name="Shape 16"/>
          <p:cNvSpPr/>
          <p:nvPr/>
        </p:nvSpPr>
        <p:spPr>
          <a:xfrm>
            <a:off x="628650" y="3290701"/>
            <a:ext cx="7886700" cy="342900"/>
          </a:xfrm>
          <a:prstGeom prst="rect">
            <a:avLst/>
          </a:prstGeom>
          <a:solidFill>
            <a:srgbClr val="4B5563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3405001"/>
            <a:ext cx="128588" cy="1143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28688" y="3383570"/>
            <a:ext cx="2134000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Fabricantes e Whitepapers Técnicos</a:t>
            </a:r>
            <a:endParaRPr lang="en-US" sz="900" dirty="0"/>
          </a:p>
        </p:txBody>
      </p:sp>
      <p:sp>
        <p:nvSpPr>
          <p:cNvPr id="24" name="Shape 18"/>
          <p:cNvSpPr/>
          <p:nvPr/>
        </p:nvSpPr>
        <p:spPr>
          <a:xfrm>
            <a:off x="628650" y="3819339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25" name="Text 19"/>
          <p:cNvSpPr/>
          <p:nvPr/>
        </p:nvSpPr>
        <p:spPr>
          <a:xfrm>
            <a:off x="628650" y="3819339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675" dirty="0"/>
          </a:p>
        </p:txBody>
      </p:sp>
      <p:sp>
        <p:nvSpPr>
          <p:cNvPr id="26" name="Text 20"/>
          <p:cNvSpPr/>
          <p:nvPr/>
        </p:nvSpPr>
        <p:spPr>
          <a:xfrm>
            <a:off x="885825" y="3805051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Samsung Semiconductor</a:t>
            </a:r>
            <a:endParaRPr lang="en-US" sz="900" dirty="0"/>
          </a:p>
        </p:txBody>
      </p:sp>
      <p:sp>
        <p:nvSpPr>
          <p:cNvPr id="27" name="Text 21"/>
          <p:cNvSpPr/>
          <p:nvPr/>
        </p:nvSpPr>
        <p:spPr>
          <a:xfrm>
            <a:off x="885825" y="4006862"/>
            <a:ext cx="4651223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"DDR5 Memory: Enabling Next-Generation Computing Performance". Samsung Whitepaper, 2021.</a:t>
            </a:r>
            <a:endParaRPr lang="en-US" sz="788" dirty="0"/>
          </a:p>
        </p:txBody>
      </p:sp>
      <p:sp>
        <p:nvSpPr>
          <p:cNvPr id="28" name="Text 22"/>
          <p:cNvSpPr/>
          <p:nvPr/>
        </p:nvSpPr>
        <p:spPr>
          <a:xfrm>
            <a:off x="885825" y="4146863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29" name="Text 23"/>
          <p:cNvSpPr/>
          <p:nvPr/>
        </p:nvSpPr>
        <p:spPr>
          <a:xfrm>
            <a:off x="1603939" y="4146863"/>
            <a:ext cx="2574568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https://semiconductor.samsung.com/dram/ddr/ddr5/</a:t>
            </a:r>
            <a:endParaRPr lang="en-US" sz="788" dirty="0"/>
          </a:p>
        </p:txBody>
      </p:sp>
      <p:sp>
        <p:nvSpPr>
          <p:cNvPr id="30" name="Shape 24"/>
          <p:cNvSpPr/>
          <p:nvPr/>
        </p:nvSpPr>
        <p:spPr>
          <a:xfrm>
            <a:off x="628650" y="4477959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31" name="Text 25"/>
          <p:cNvSpPr/>
          <p:nvPr/>
        </p:nvSpPr>
        <p:spPr>
          <a:xfrm>
            <a:off x="628650" y="4477959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675" dirty="0"/>
          </a:p>
        </p:txBody>
      </p:sp>
      <p:sp>
        <p:nvSpPr>
          <p:cNvPr id="32" name="Text 26"/>
          <p:cNvSpPr/>
          <p:nvPr/>
        </p:nvSpPr>
        <p:spPr>
          <a:xfrm>
            <a:off x="885825" y="4463672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Micron Technology</a:t>
            </a:r>
            <a:endParaRPr lang="en-US" sz="900" dirty="0"/>
          </a:p>
        </p:txBody>
      </p:sp>
      <p:sp>
        <p:nvSpPr>
          <p:cNvPr id="33" name="Text 27"/>
          <p:cNvSpPr/>
          <p:nvPr/>
        </p:nvSpPr>
        <p:spPr>
          <a:xfrm>
            <a:off x="885825" y="4665483"/>
            <a:ext cx="417395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"DDR5 Introduction: Enabling Next-Generation Platforms". Micron Technical Brief, 2020.</a:t>
            </a:r>
            <a:endParaRPr lang="en-US" sz="788" dirty="0"/>
          </a:p>
        </p:txBody>
      </p:sp>
      <p:sp>
        <p:nvSpPr>
          <p:cNvPr id="34" name="Text 28"/>
          <p:cNvSpPr/>
          <p:nvPr/>
        </p:nvSpPr>
        <p:spPr>
          <a:xfrm>
            <a:off x="885825" y="4805483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35" name="Text 29"/>
          <p:cNvSpPr/>
          <p:nvPr/>
        </p:nvSpPr>
        <p:spPr>
          <a:xfrm>
            <a:off x="1603939" y="4805483"/>
            <a:ext cx="256326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https://www.micron.com/products/dram/ddr5-sdram</a:t>
            </a:r>
            <a:endParaRPr lang="en-US" sz="788" dirty="0"/>
          </a:p>
        </p:txBody>
      </p:sp>
      <p:sp>
        <p:nvSpPr>
          <p:cNvPr id="36" name="Shape 30"/>
          <p:cNvSpPr/>
          <p:nvPr/>
        </p:nvSpPr>
        <p:spPr>
          <a:xfrm>
            <a:off x="628650" y="5136579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37" name="Text 31"/>
          <p:cNvSpPr/>
          <p:nvPr/>
        </p:nvSpPr>
        <p:spPr>
          <a:xfrm>
            <a:off x="628650" y="5136579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675" dirty="0"/>
          </a:p>
        </p:txBody>
      </p:sp>
      <p:sp>
        <p:nvSpPr>
          <p:cNvPr id="38" name="Text 32"/>
          <p:cNvSpPr/>
          <p:nvPr/>
        </p:nvSpPr>
        <p:spPr>
          <a:xfrm>
            <a:off x="885825" y="5122292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SK Hynix</a:t>
            </a:r>
            <a:endParaRPr lang="en-US" sz="900" dirty="0"/>
          </a:p>
        </p:txBody>
      </p:sp>
      <p:sp>
        <p:nvSpPr>
          <p:cNvPr id="39" name="Text 33"/>
          <p:cNvSpPr/>
          <p:nvPr/>
        </p:nvSpPr>
        <p:spPr>
          <a:xfrm>
            <a:off x="885825" y="5324103"/>
            <a:ext cx="402664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"LPDDR5X: The Future of Mobile Memory". SK Hynix Technical Documentation, 2022.</a:t>
            </a:r>
            <a:endParaRPr lang="en-US" sz="788" dirty="0"/>
          </a:p>
        </p:txBody>
      </p:sp>
      <p:sp>
        <p:nvSpPr>
          <p:cNvPr id="40" name="Text 34"/>
          <p:cNvSpPr/>
          <p:nvPr/>
        </p:nvSpPr>
        <p:spPr>
          <a:xfrm>
            <a:off x="885825" y="5464104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41" name="Text 35"/>
          <p:cNvSpPr/>
          <p:nvPr/>
        </p:nvSpPr>
        <p:spPr>
          <a:xfrm>
            <a:off x="1603939" y="5464104"/>
            <a:ext cx="2398654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https://www.skhynix.com/products/dram/lpddr5x</a:t>
            </a:r>
            <a:endParaRPr lang="en-US" sz="788" dirty="0"/>
          </a:p>
        </p:txBody>
      </p:sp>
      <p:sp>
        <p:nvSpPr>
          <p:cNvPr id="42" name="Shape 36"/>
          <p:cNvSpPr/>
          <p:nvPr/>
        </p:nvSpPr>
        <p:spPr>
          <a:xfrm>
            <a:off x="628650" y="5809487"/>
            <a:ext cx="7886700" cy="342900"/>
          </a:xfrm>
          <a:prstGeom prst="rect">
            <a:avLst/>
          </a:prstGeom>
          <a:solidFill>
            <a:srgbClr val="4B5563"/>
          </a:solidFill>
          <a:ln/>
        </p:spPr>
      </p:sp>
      <p:pic>
        <p:nvPicPr>
          <p:cNvPr id="4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5923787"/>
            <a:ext cx="142875" cy="114300"/>
          </a:xfrm>
          <a:prstGeom prst="rect">
            <a:avLst/>
          </a:prstGeom>
        </p:spPr>
      </p:pic>
      <p:sp>
        <p:nvSpPr>
          <p:cNvPr id="44" name="Text 37"/>
          <p:cNvSpPr/>
          <p:nvPr/>
        </p:nvSpPr>
        <p:spPr>
          <a:xfrm>
            <a:off x="942975" y="5902356"/>
            <a:ext cx="2428652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Pesquisa Acadêmica e Artigos Científicos</a:t>
            </a:r>
            <a:endParaRPr lang="en-US" sz="900" dirty="0"/>
          </a:p>
        </p:txBody>
      </p:sp>
      <p:sp>
        <p:nvSpPr>
          <p:cNvPr id="45" name="Shape 38"/>
          <p:cNvSpPr/>
          <p:nvPr/>
        </p:nvSpPr>
        <p:spPr>
          <a:xfrm>
            <a:off x="628650" y="6338125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46" name="Text 39"/>
          <p:cNvSpPr/>
          <p:nvPr/>
        </p:nvSpPr>
        <p:spPr>
          <a:xfrm>
            <a:off x="628650" y="6338125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675" dirty="0"/>
          </a:p>
        </p:txBody>
      </p:sp>
      <p:sp>
        <p:nvSpPr>
          <p:cNvPr id="47" name="Text 40"/>
          <p:cNvSpPr/>
          <p:nvPr/>
        </p:nvSpPr>
        <p:spPr>
          <a:xfrm>
            <a:off x="885825" y="6323837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IEEE Transactions on Magnetics</a:t>
            </a:r>
            <a:endParaRPr lang="en-US" sz="900" dirty="0"/>
          </a:p>
        </p:txBody>
      </p:sp>
      <p:sp>
        <p:nvSpPr>
          <p:cNvPr id="48" name="Text 41"/>
          <p:cNvSpPr/>
          <p:nvPr/>
        </p:nvSpPr>
        <p:spPr>
          <a:xfrm>
            <a:off x="885825" y="6525648"/>
            <a:ext cx="461120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"Spin-Orbit Torque MRAM: Challenges and Opportunities". IEEE Trans. Magn., vol. 58, no. 2, 2022.</a:t>
            </a:r>
            <a:endParaRPr lang="en-US" sz="788" dirty="0"/>
          </a:p>
        </p:txBody>
      </p:sp>
      <p:sp>
        <p:nvSpPr>
          <p:cNvPr id="49" name="Text 42"/>
          <p:cNvSpPr/>
          <p:nvPr/>
        </p:nvSpPr>
        <p:spPr>
          <a:xfrm>
            <a:off x="885825" y="6665649"/>
            <a:ext cx="30927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DOI:</a:t>
            </a:r>
            <a:endParaRPr lang="en-US" sz="788" dirty="0"/>
          </a:p>
        </p:txBody>
      </p:sp>
      <p:sp>
        <p:nvSpPr>
          <p:cNvPr id="50" name="Text 43"/>
          <p:cNvSpPr/>
          <p:nvPr/>
        </p:nvSpPr>
        <p:spPr>
          <a:xfrm>
            <a:off x="1123662" y="6665649"/>
            <a:ext cx="144261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10.1109/TMAG.2021.3078583</a:t>
            </a:r>
            <a:endParaRPr lang="en-US" sz="788" dirty="0"/>
          </a:p>
        </p:txBody>
      </p:sp>
      <p:sp>
        <p:nvSpPr>
          <p:cNvPr id="51" name="Shape 44"/>
          <p:cNvSpPr/>
          <p:nvPr/>
        </p:nvSpPr>
        <p:spPr>
          <a:xfrm>
            <a:off x="628650" y="6996745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52" name="Text 45"/>
          <p:cNvSpPr/>
          <p:nvPr/>
        </p:nvSpPr>
        <p:spPr>
          <a:xfrm>
            <a:off x="628650" y="6996745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675" dirty="0"/>
          </a:p>
        </p:txBody>
      </p:sp>
      <p:sp>
        <p:nvSpPr>
          <p:cNvPr id="53" name="Text 46"/>
          <p:cNvSpPr/>
          <p:nvPr/>
        </p:nvSpPr>
        <p:spPr>
          <a:xfrm>
            <a:off x="885825" y="6982458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Nature Electronics</a:t>
            </a:r>
            <a:endParaRPr lang="en-US" sz="900" dirty="0"/>
          </a:p>
        </p:txBody>
      </p:sp>
      <p:sp>
        <p:nvSpPr>
          <p:cNvPr id="54" name="Text 47"/>
          <p:cNvSpPr/>
          <p:nvPr/>
        </p:nvSpPr>
        <p:spPr>
          <a:xfrm>
            <a:off x="885825" y="7184268"/>
            <a:ext cx="5546034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"Magnetoresistive random access memory using magnetic tunnel junctions". Nat. Electron., vol. 3, pp. 446-459, 2020.</a:t>
            </a:r>
            <a:endParaRPr lang="en-US" sz="788" dirty="0"/>
          </a:p>
        </p:txBody>
      </p:sp>
      <p:sp>
        <p:nvSpPr>
          <p:cNvPr id="55" name="Text 48"/>
          <p:cNvSpPr/>
          <p:nvPr/>
        </p:nvSpPr>
        <p:spPr>
          <a:xfrm>
            <a:off x="885825" y="7324269"/>
            <a:ext cx="30927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DOI:</a:t>
            </a:r>
            <a:endParaRPr lang="en-US" sz="788" dirty="0"/>
          </a:p>
        </p:txBody>
      </p:sp>
      <p:sp>
        <p:nvSpPr>
          <p:cNvPr id="56" name="Text 49"/>
          <p:cNvSpPr/>
          <p:nvPr/>
        </p:nvSpPr>
        <p:spPr>
          <a:xfrm>
            <a:off x="1123662" y="7324269"/>
            <a:ext cx="1362615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10.1038/s41928-020-0432-x</a:t>
            </a:r>
            <a:endParaRPr lang="en-US" sz="788" dirty="0"/>
          </a:p>
        </p:txBody>
      </p:sp>
      <p:sp>
        <p:nvSpPr>
          <p:cNvPr id="57" name="Shape 50"/>
          <p:cNvSpPr/>
          <p:nvPr/>
        </p:nvSpPr>
        <p:spPr>
          <a:xfrm>
            <a:off x="628650" y="7669653"/>
            <a:ext cx="7886700" cy="342900"/>
          </a:xfrm>
          <a:prstGeom prst="rect">
            <a:avLst/>
          </a:prstGeom>
          <a:solidFill>
            <a:srgbClr val="4B5563"/>
          </a:solidFill>
          <a:ln/>
        </p:spPr>
      </p:sp>
      <p:pic>
        <p:nvPicPr>
          <p:cNvPr id="5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7783953"/>
            <a:ext cx="114300" cy="114300"/>
          </a:xfrm>
          <a:prstGeom prst="rect">
            <a:avLst/>
          </a:prstGeom>
        </p:spPr>
      </p:pic>
      <p:sp>
        <p:nvSpPr>
          <p:cNvPr id="59" name="Text 51"/>
          <p:cNvSpPr/>
          <p:nvPr/>
        </p:nvSpPr>
        <p:spPr>
          <a:xfrm>
            <a:off x="914400" y="7762522"/>
            <a:ext cx="2111369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Análises de Mercado e Benchmarks</a:t>
            </a:r>
            <a:endParaRPr lang="en-US" sz="900" dirty="0"/>
          </a:p>
        </p:txBody>
      </p:sp>
      <p:sp>
        <p:nvSpPr>
          <p:cNvPr id="60" name="Shape 52"/>
          <p:cNvSpPr/>
          <p:nvPr/>
        </p:nvSpPr>
        <p:spPr>
          <a:xfrm>
            <a:off x="628650" y="8198290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61" name="Text 53"/>
          <p:cNvSpPr/>
          <p:nvPr/>
        </p:nvSpPr>
        <p:spPr>
          <a:xfrm>
            <a:off x="628650" y="8198290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675" dirty="0"/>
          </a:p>
        </p:txBody>
      </p:sp>
      <p:sp>
        <p:nvSpPr>
          <p:cNvPr id="62" name="Text 54"/>
          <p:cNvSpPr/>
          <p:nvPr/>
        </p:nvSpPr>
        <p:spPr>
          <a:xfrm>
            <a:off x="885825" y="8184003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Tom's Hardware</a:t>
            </a:r>
            <a:endParaRPr lang="en-US" sz="900" dirty="0"/>
          </a:p>
        </p:txBody>
      </p:sp>
      <p:sp>
        <p:nvSpPr>
          <p:cNvPr id="63" name="Text 55"/>
          <p:cNvSpPr/>
          <p:nvPr/>
        </p:nvSpPr>
        <p:spPr>
          <a:xfrm>
            <a:off x="885825" y="8385814"/>
            <a:ext cx="388661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"DDR5 vs DDR4: Is It Time To Upgrade Your RAM?". Tom's Hardware Review, 2023.</a:t>
            </a:r>
            <a:endParaRPr lang="en-US" sz="788" dirty="0"/>
          </a:p>
        </p:txBody>
      </p:sp>
      <p:sp>
        <p:nvSpPr>
          <p:cNvPr id="64" name="Text 56"/>
          <p:cNvSpPr/>
          <p:nvPr/>
        </p:nvSpPr>
        <p:spPr>
          <a:xfrm>
            <a:off x="885825" y="8525814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65" name="Text 57"/>
          <p:cNvSpPr/>
          <p:nvPr/>
        </p:nvSpPr>
        <p:spPr>
          <a:xfrm>
            <a:off x="1603939" y="8525814"/>
            <a:ext cx="413095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https://www.tomshardware.com/features/ddr5-vs-ddr4-is-it-time-to-upgrade-your-ram</a:t>
            </a:r>
            <a:endParaRPr lang="en-US" sz="788" dirty="0"/>
          </a:p>
        </p:txBody>
      </p:sp>
      <p:sp>
        <p:nvSpPr>
          <p:cNvPr id="66" name="Shape 58"/>
          <p:cNvSpPr/>
          <p:nvPr/>
        </p:nvSpPr>
        <p:spPr>
          <a:xfrm>
            <a:off x="628650" y="8856911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67" name="Text 59"/>
          <p:cNvSpPr/>
          <p:nvPr/>
        </p:nvSpPr>
        <p:spPr>
          <a:xfrm>
            <a:off x="628650" y="8856911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675" dirty="0"/>
          </a:p>
        </p:txBody>
      </p:sp>
      <p:sp>
        <p:nvSpPr>
          <p:cNvPr id="68" name="Text 60"/>
          <p:cNvSpPr/>
          <p:nvPr/>
        </p:nvSpPr>
        <p:spPr>
          <a:xfrm>
            <a:off x="885825" y="8842623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AnandTech</a:t>
            </a:r>
            <a:endParaRPr lang="en-US" sz="900" dirty="0"/>
          </a:p>
        </p:txBody>
      </p:sp>
      <p:sp>
        <p:nvSpPr>
          <p:cNvPr id="69" name="Text 61"/>
          <p:cNvSpPr/>
          <p:nvPr/>
        </p:nvSpPr>
        <p:spPr>
          <a:xfrm>
            <a:off x="885825" y="9044434"/>
            <a:ext cx="4997974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"The DDR5 Memory Deep Dive: Understanding the Technology Behind Next-Gen RAM". AnandTech, 2021.</a:t>
            </a:r>
            <a:endParaRPr lang="en-US" sz="788" dirty="0"/>
          </a:p>
        </p:txBody>
      </p:sp>
      <p:sp>
        <p:nvSpPr>
          <p:cNvPr id="70" name="Text 62"/>
          <p:cNvSpPr/>
          <p:nvPr/>
        </p:nvSpPr>
        <p:spPr>
          <a:xfrm>
            <a:off x="885825" y="9184435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71" name="Text 63"/>
          <p:cNvSpPr/>
          <p:nvPr/>
        </p:nvSpPr>
        <p:spPr>
          <a:xfrm>
            <a:off x="1603939" y="9184435"/>
            <a:ext cx="3378966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https://www.anandtech.com/show/16959/the-ddr5-memory-deep-dive</a:t>
            </a:r>
            <a:endParaRPr lang="en-US" sz="788" dirty="0"/>
          </a:p>
        </p:txBody>
      </p:sp>
      <p:sp>
        <p:nvSpPr>
          <p:cNvPr id="72" name="Shape 64"/>
          <p:cNvSpPr/>
          <p:nvPr/>
        </p:nvSpPr>
        <p:spPr>
          <a:xfrm>
            <a:off x="628650" y="9515531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73" name="Text 65"/>
          <p:cNvSpPr/>
          <p:nvPr/>
        </p:nvSpPr>
        <p:spPr>
          <a:xfrm>
            <a:off x="628650" y="9515531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675" dirty="0"/>
          </a:p>
        </p:txBody>
      </p:sp>
      <p:sp>
        <p:nvSpPr>
          <p:cNvPr id="74" name="Text 66"/>
          <p:cNvSpPr/>
          <p:nvPr/>
        </p:nvSpPr>
        <p:spPr>
          <a:xfrm>
            <a:off x="885825" y="9501243"/>
            <a:ext cx="7700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Crucial (Micron)</a:t>
            </a:r>
            <a:endParaRPr lang="en-US" sz="900" dirty="0"/>
          </a:p>
        </p:txBody>
      </p:sp>
      <p:sp>
        <p:nvSpPr>
          <p:cNvPr id="75" name="Text 67"/>
          <p:cNvSpPr/>
          <p:nvPr/>
        </p:nvSpPr>
        <p:spPr>
          <a:xfrm>
            <a:off x="885825" y="9703054"/>
            <a:ext cx="482794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"Everything About DDR5 RAM: Speed, Compatibility, and Performance". Crucial Technical Guide, 2024.</a:t>
            </a:r>
            <a:endParaRPr lang="en-US" sz="788" dirty="0"/>
          </a:p>
        </p:txBody>
      </p:sp>
      <p:sp>
        <p:nvSpPr>
          <p:cNvPr id="76" name="Text 68"/>
          <p:cNvSpPr/>
          <p:nvPr/>
        </p:nvSpPr>
        <p:spPr>
          <a:xfrm>
            <a:off x="885825" y="9843055"/>
            <a:ext cx="789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88" dirty="0"/>
          </a:p>
        </p:txBody>
      </p:sp>
      <p:sp>
        <p:nvSpPr>
          <p:cNvPr id="77" name="Text 69"/>
          <p:cNvSpPr/>
          <p:nvPr/>
        </p:nvSpPr>
        <p:spPr>
          <a:xfrm>
            <a:off x="1603939" y="9843055"/>
            <a:ext cx="3648001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https://www.crucial.com/articles/about-memory/everything-about-ddr5-ram</a:t>
            </a:r>
            <a:endParaRPr lang="en-US" sz="788" dirty="0"/>
          </a:p>
        </p:txBody>
      </p:sp>
      <p:sp>
        <p:nvSpPr>
          <p:cNvPr id="78" name="Text 70"/>
          <p:cNvSpPr/>
          <p:nvPr/>
        </p:nvSpPr>
        <p:spPr>
          <a:xfrm>
            <a:off x="8632078" y="5452467"/>
            <a:ext cx="44048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14</a:t>
            </a:r>
            <a:endParaRPr lang="en-US" sz="78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678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11" y="458986"/>
            <a:ext cx="342900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040711" y="394692"/>
            <a:ext cx="1591187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Sumário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1371600" y="1144786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Shape 2"/>
          <p:cNvSpPr/>
          <p:nvPr/>
        </p:nvSpPr>
        <p:spPr>
          <a:xfrm>
            <a:off x="1485900" y="1273373"/>
            <a:ext cx="285750" cy="285750"/>
          </a:xfrm>
          <a:prstGeom prst="ellipse">
            <a:avLst/>
          </a:prstGeom>
          <a:solidFill>
            <a:srgbClr val="6B7280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45" y="1351955"/>
            <a:ext cx="144661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5950" y="1259086"/>
            <a:ext cx="132430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 e Contexto</a:t>
            </a:r>
            <a:endParaRPr lang="en-US" sz="900" dirty="0"/>
          </a:p>
        </p:txBody>
      </p:sp>
      <p:sp>
        <p:nvSpPr>
          <p:cNvPr id="9" name="Text 4"/>
          <p:cNvSpPr/>
          <p:nvPr/>
        </p:nvSpPr>
        <p:spPr>
          <a:xfrm>
            <a:off x="1885950" y="1430536"/>
            <a:ext cx="132430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3</a:t>
            </a:r>
            <a:endParaRPr lang="en-US" sz="788" dirty="0"/>
          </a:p>
        </p:txBody>
      </p:sp>
      <p:sp>
        <p:nvSpPr>
          <p:cNvPr id="10" name="Shape 5"/>
          <p:cNvSpPr/>
          <p:nvPr/>
        </p:nvSpPr>
        <p:spPr>
          <a:xfrm>
            <a:off x="1371600" y="1859161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1" name="Shape 6"/>
          <p:cNvSpPr/>
          <p:nvPr/>
        </p:nvSpPr>
        <p:spPr>
          <a:xfrm>
            <a:off x="1485900" y="1987748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45" y="2066330"/>
            <a:ext cx="144661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5950" y="1973461"/>
            <a:ext cx="1323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DDR5: A Nova Geração</a:t>
            </a:r>
            <a:endParaRPr lang="en-US" sz="900" dirty="0"/>
          </a:p>
        </p:txBody>
      </p:sp>
      <p:sp>
        <p:nvSpPr>
          <p:cNvPr id="14" name="Text 8"/>
          <p:cNvSpPr/>
          <p:nvPr/>
        </p:nvSpPr>
        <p:spPr>
          <a:xfrm>
            <a:off x="1885950" y="2144911"/>
            <a:ext cx="13239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4</a:t>
            </a:r>
            <a:endParaRPr lang="en-US" sz="788" dirty="0"/>
          </a:p>
        </p:txBody>
      </p:sp>
      <p:sp>
        <p:nvSpPr>
          <p:cNvPr id="15" name="Shape 9"/>
          <p:cNvSpPr/>
          <p:nvPr/>
        </p:nvSpPr>
        <p:spPr>
          <a:xfrm>
            <a:off x="1371600" y="2573536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0"/>
          <p:cNvSpPr/>
          <p:nvPr/>
        </p:nvSpPr>
        <p:spPr>
          <a:xfrm>
            <a:off x="1485900" y="2702123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481" y="2780705"/>
            <a:ext cx="128588" cy="1285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885950" y="2687836"/>
            <a:ext cx="142088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 vs. DDR4: Avanços</a:t>
            </a:r>
            <a:endParaRPr lang="en-US" sz="900" dirty="0"/>
          </a:p>
        </p:txBody>
      </p:sp>
      <p:sp>
        <p:nvSpPr>
          <p:cNvPr id="19" name="Text 12"/>
          <p:cNvSpPr/>
          <p:nvPr/>
        </p:nvSpPr>
        <p:spPr>
          <a:xfrm>
            <a:off x="1885950" y="2859286"/>
            <a:ext cx="14208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5</a:t>
            </a:r>
            <a:endParaRPr lang="en-US" sz="788" dirty="0"/>
          </a:p>
        </p:txBody>
      </p:sp>
      <p:sp>
        <p:nvSpPr>
          <p:cNvPr id="20" name="Shape 13"/>
          <p:cNvSpPr/>
          <p:nvPr/>
        </p:nvSpPr>
        <p:spPr>
          <a:xfrm>
            <a:off x="1371600" y="3287911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4"/>
          <p:cNvSpPr/>
          <p:nvPr/>
        </p:nvSpPr>
        <p:spPr>
          <a:xfrm>
            <a:off x="1485900" y="3416498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408" y="3495080"/>
            <a:ext cx="160734" cy="12858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885950" y="3402211"/>
            <a:ext cx="177212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DDR5: Inovações Arquiteturais</a:t>
            </a:r>
            <a:endParaRPr lang="en-US" sz="900" dirty="0"/>
          </a:p>
        </p:txBody>
      </p:sp>
      <p:sp>
        <p:nvSpPr>
          <p:cNvPr id="24" name="Text 16"/>
          <p:cNvSpPr/>
          <p:nvPr/>
        </p:nvSpPr>
        <p:spPr>
          <a:xfrm>
            <a:off x="1885950" y="3573661"/>
            <a:ext cx="177212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6</a:t>
            </a:r>
            <a:endParaRPr lang="en-US" sz="788" dirty="0"/>
          </a:p>
        </p:txBody>
      </p:sp>
      <p:sp>
        <p:nvSpPr>
          <p:cNvPr id="25" name="Shape 17"/>
          <p:cNvSpPr/>
          <p:nvPr/>
        </p:nvSpPr>
        <p:spPr>
          <a:xfrm>
            <a:off x="1371600" y="4002286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Shape 18"/>
          <p:cNvSpPr/>
          <p:nvPr/>
        </p:nvSpPr>
        <p:spPr>
          <a:xfrm>
            <a:off x="1485900" y="4130873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481" y="4209455"/>
            <a:ext cx="128588" cy="128588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1885950" y="4116586"/>
            <a:ext cx="1619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DDR5: Aplicações e Impacto</a:t>
            </a:r>
            <a:endParaRPr lang="en-US" sz="900" dirty="0"/>
          </a:p>
        </p:txBody>
      </p:sp>
      <p:sp>
        <p:nvSpPr>
          <p:cNvPr id="29" name="Text 20"/>
          <p:cNvSpPr/>
          <p:nvPr/>
        </p:nvSpPr>
        <p:spPr>
          <a:xfrm>
            <a:off x="1885950" y="4288036"/>
            <a:ext cx="16196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7</a:t>
            </a:r>
            <a:endParaRPr lang="en-US" sz="788" dirty="0"/>
          </a:p>
        </p:txBody>
      </p:sp>
      <p:sp>
        <p:nvSpPr>
          <p:cNvPr id="30" name="Shape 21"/>
          <p:cNvSpPr/>
          <p:nvPr/>
        </p:nvSpPr>
        <p:spPr>
          <a:xfrm>
            <a:off x="4686300" y="1144786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1" name="Shape 22"/>
          <p:cNvSpPr/>
          <p:nvPr/>
        </p:nvSpPr>
        <p:spPr>
          <a:xfrm>
            <a:off x="4800600" y="1273373"/>
            <a:ext cx="285750" cy="285750"/>
          </a:xfrm>
          <a:prstGeom prst="ellipse">
            <a:avLst/>
          </a:prstGeom>
          <a:solidFill>
            <a:srgbClr val="8B5CF6"/>
          </a:solidFill>
          <a:ln/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218" y="1351955"/>
            <a:ext cx="112514" cy="128588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200650" y="1259086"/>
            <a:ext cx="216028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MRAM: Memórias Magnetorresistivas</a:t>
            </a:r>
            <a:endParaRPr lang="en-US" sz="900" dirty="0"/>
          </a:p>
        </p:txBody>
      </p:sp>
      <p:sp>
        <p:nvSpPr>
          <p:cNvPr id="34" name="Text 24"/>
          <p:cNvSpPr/>
          <p:nvPr/>
        </p:nvSpPr>
        <p:spPr>
          <a:xfrm>
            <a:off x="5200650" y="1430536"/>
            <a:ext cx="216028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8</a:t>
            </a:r>
            <a:endParaRPr lang="en-US" sz="788" dirty="0"/>
          </a:p>
        </p:txBody>
      </p:sp>
      <p:sp>
        <p:nvSpPr>
          <p:cNvPr id="35" name="Shape 25"/>
          <p:cNvSpPr/>
          <p:nvPr/>
        </p:nvSpPr>
        <p:spPr>
          <a:xfrm>
            <a:off x="4686300" y="1859161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Shape 26"/>
          <p:cNvSpPr/>
          <p:nvPr/>
        </p:nvSpPr>
        <p:spPr>
          <a:xfrm>
            <a:off x="4800600" y="1987748"/>
            <a:ext cx="285750" cy="285750"/>
          </a:xfrm>
          <a:prstGeom prst="ellipse">
            <a:avLst/>
          </a:prstGeom>
          <a:solidFill>
            <a:srgbClr val="8B5CF6"/>
          </a:solidFill>
          <a:ln/>
        </p:spPr>
      </p:sp>
      <p:pic>
        <p:nvPicPr>
          <p:cNvPr id="3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5255" y="2066330"/>
            <a:ext cx="96441" cy="128588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5200650" y="1973461"/>
            <a:ext cx="183714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SOT-MRAM: A Próxima Evolução</a:t>
            </a:r>
            <a:endParaRPr lang="en-US" sz="900" dirty="0"/>
          </a:p>
        </p:txBody>
      </p:sp>
      <p:sp>
        <p:nvSpPr>
          <p:cNvPr id="39" name="Text 28"/>
          <p:cNvSpPr/>
          <p:nvPr/>
        </p:nvSpPr>
        <p:spPr>
          <a:xfrm>
            <a:off x="5200650" y="2144911"/>
            <a:ext cx="183714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9</a:t>
            </a:r>
            <a:endParaRPr lang="en-US" sz="788" dirty="0"/>
          </a:p>
        </p:txBody>
      </p:sp>
      <p:sp>
        <p:nvSpPr>
          <p:cNvPr id="40" name="Shape 29"/>
          <p:cNvSpPr/>
          <p:nvPr/>
        </p:nvSpPr>
        <p:spPr>
          <a:xfrm>
            <a:off x="4686300" y="2573536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1" name="Shape 30"/>
          <p:cNvSpPr/>
          <p:nvPr/>
        </p:nvSpPr>
        <p:spPr>
          <a:xfrm>
            <a:off x="4800600" y="2702123"/>
            <a:ext cx="285750" cy="285750"/>
          </a:xfrm>
          <a:prstGeom prst="ellipse">
            <a:avLst/>
          </a:prstGeom>
          <a:solidFill>
            <a:srgbClr val="10B981"/>
          </a:solidFill>
          <a:ln/>
        </p:spPr>
      </p:sp>
      <p:pic>
        <p:nvPicPr>
          <p:cNvPr id="4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5255" y="2780705"/>
            <a:ext cx="96441" cy="128588"/>
          </a:xfrm>
          <a:prstGeom prst="rect">
            <a:avLst/>
          </a:prstGeom>
        </p:spPr>
      </p:pic>
      <p:sp>
        <p:nvSpPr>
          <p:cNvPr id="43" name="Text 31"/>
          <p:cNvSpPr/>
          <p:nvPr/>
        </p:nvSpPr>
        <p:spPr>
          <a:xfrm>
            <a:off x="5200650" y="2687836"/>
            <a:ext cx="14359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LPDDR5X: Era Móvel e IA</a:t>
            </a:r>
            <a:endParaRPr lang="en-US" sz="900" dirty="0"/>
          </a:p>
        </p:txBody>
      </p:sp>
      <p:sp>
        <p:nvSpPr>
          <p:cNvPr id="44" name="Text 32"/>
          <p:cNvSpPr/>
          <p:nvPr/>
        </p:nvSpPr>
        <p:spPr>
          <a:xfrm>
            <a:off x="5200650" y="2859286"/>
            <a:ext cx="14359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10</a:t>
            </a:r>
            <a:endParaRPr lang="en-US" sz="788" dirty="0"/>
          </a:p>
        </p:txBody>
      </p:sp>
      <p:sp>
        <p:nvSpPr>
          <p:cNvPr id="45" name="Shape 33"/>
          <p:cNvSpPr/>
          <p:nvPr/>
        </p:nvSpPr>
        <p:spPr>
          <a:xfrm>
            <a:off x="4686300" y="3287911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6" name="Shape 34"/>
          <p:cNvSpPr/>
          <p:nvPr/>
        </p:nvSpPr>
        <p:spPr>
          <a:xfrm>
            <a:off x="4800600" y="3416498"/>
            <a:ext cx="285750" cy="285750"/>
          </a:xfrm>
          <a:prstGeom prst="ellipse">
            <a:avLst/>
          </a:prstGeom>
          <a:solidFill>
            <a:srgbClr val="10B981"/>
          </a:solidFill>
          <a:ln/>
        </p:spPr>
      </p:sp>
      <p:pic>
        <p:nvPicPr>
          <p:cNvPr id="4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1145" y="3495080"/>
            <a:ext cx="144661" cy="128588"/>
          </a:xfrm>
          <a:prstGeom prst="rect">
            <a:avLst/>
          </a:prstGeom>
        </p:spPr>
      </p:pic>
      <p:sp>
        <p:nvSpPr>
          <p:cNvPr id="48" name="Text 35"/>
          <p:cNvSpPr/>
          <p:nvPr/>
        </p:nvSpPr>
        <p:spPr>
          <a:xfrm>
            <a:off x="5200650" y="3402211"/>
            <a:ext cx="185201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LPDDR5X: Benefícios Avançados</a:t>
            </a:r>
            <a:endParaRPr lang="en-US" sz="900" dirty="0"/>
          </a:p>
        </p:txBody>
      </p:sp>
      <p:sp>
        <p:nvSpPr>
          <p:cNvPr id="49" name="Text 36"/>
          <p:cNvSpPr/>
          <p:nvPr/>
        </p:nvSpPr>
        <p:spPr>
          <a:xfrm>
            <a:off x="5200650" y="3573661"/>
            <a:ext cx="185201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11</a:t>
            </a:r>
            <a:endParaRPr lang="en-US" sz="788" dirty="0"/>
          </a:p>
        </p:txBody>
      </p:sp>
      <p:sp>
        <p:nvSpPr>
          <p:cNvPr id="50" name="Shape 37"/>
          <p:cNvSpPr/>
          <p:nvPr/>
        </p:nvSpPr>
        <p:spPr>
          <a:xfrm>
            <a:off x="4686300" y="4002286"/>
            <a:ext cx="3086100" cy="542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1" name="Shape 38"/>
          <p:cNvSpPr/>
          <p:nvPr/>
        </p:nvSpPr>
        <p:spPr>
          <a:xfrm>
            <a:off x="4800600" y="4130873"/>
            <a:ext cx="285750" cy="285750"/>
          </a:xfrm>
          <a:prstGeom prst="ellipse">
            <a:avLst/>
          </a:prstGeom>
          <a:solidFill>
            <a:srgbClr val="6B7280"/>
          </a:solidFill>
          <a:ln/>
        </p:spPr>
      </p:sp>
      <p:pic>
        <p:nvPicPr>
          <p:cNvPr id="5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3108" y="4209455"/>
            <a:ext cx="160734" cy="128588"/>
          </a:xfrm>
          <a:prstGeom prst="rect">
            <a:avLst/>
          </a:prstGeom>
        </p:spPr>
      </p:pic>
      <p:sp>
        <p:nvSpPr>
          <p:cNvPr id="53" name="Text 39"/>
          <p:cNvSpPr/>
          <p:nvPr/>
        </p:nvSpPr>
        <p:spPr>
          <a:xfrm>
            <a:off x="5200650" y="4116586"/>
            <a:ext cx="15374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Comparativo e Tendências</a:t>
            </a:r>
            <a:endParaRPr lang="en-US" sz="900" dirty="0"/>
          </a:p>
        </p:txBody>
      </p:sp>
      <p:sp>
        <p:nvSpPr>
          <p:cNvPr id="54" name="Text 40"/>
          <p:cNvSpPr/>
          <p:nvPr/>
        </p:nvSpPr>
        <p:spPr>
          <a:xfrm>
            <a:off x="5200650" y="4288036"/>
            <a:ext cx="15374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12</a:t>
            </a:r>
            <a:endParaRPr lang="en-US" sz="788" dirty="0"/>
          </a:p>
        </p:txBody>
      </p:sp>
      <p:sp>
        <p:nvSpPr>
          <p:cNvPr id="55" name="Shape 41"/>
          <p:cNvSpPr/>
          <p:nvPr/>
        </p:nvSpPr>
        <p:spPr>
          <a:xfrm>
            <a:off x="3274684" y="4773811"/>
            <a:ext cx="1144507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6" name="Shape 42"/>
          <p:cNvSpPr/>
          <p:nvPr/>
        </p:nvSpPr>
        <p:spPr>
          <a:xfrm>
            <a:off x="3360409" y="4873823"/>
            <a:ext cx="285750" cy="285750"/>
          </a:xfrm>
          <a:prstGeom prst="ellipse">
            <a:avLst/>
          </a:prstGeom>
          <a:solidFill>
            <a:srgbClr val="6B7280"/>
          </a:solidFill>
          <a:ln/>
        </p:spPr>
      </p:sp>
      <p:pic>
        <p:nvPicPr>
          <p:cNvPr id="5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38990" y="4952405"/>
            <a:ext cx="128588" cy="128588"/>
          </a:xfrm>
          <a:prstGeom prst="rect">
            <a:avLst/>
          </a:prstGeom>
        </p:spPr>
      </p:pic>
      <p:sp>
        <p:nvSpPr>
          <p:cNvPr id="58" name="Text 43"/>
          <p:cNvSpPr/>
          <p:nvPr/>
        </p:nvSpPr>
        <p:spPr>
          <a:xfrm>
            <a:off x="3760459" y="4859536"/>
            <a:ext cx="6444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</a:t>
            </a:r>
            <a:endParaRPr lang="en-US" sz="900" dirty="0"/>
          </a:p>
        </p:txBody>
      </p:sp>
      <p:sp>
        <p:nvSpPr>
          <p:cNvPr id="59" name="Text 44"/>
          <p:cNvSpPr/>
          <p:nvPr/>
        </p:nvSpPr>
        <p:spPr>
          <a:xfrm>
            <a:off x="3760459" y="5030986"/>
            <a:ext cx="64444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13</a:t>
            </a:r>
            <a:endParaRPr lang="en-US" sz="788" dirty="0"/>
          </a:p>
        </p:txBody>
      </p:sp>
      <p:sp>
        <p:nvSpPr>
          <p:cNvPr id="60" name="Shape 45"/>
          <p:cNvSpPr/>
          <p:nvPr/>
        </p:nvSpPr>
        <p:spPr>
          <a:xfrm>
            <a:off x="4647791" y="4773811"/>
            <a:ext cx="1221525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1" name="Shape 46"/>
          <p:cNvSpPr/>
          <p:nvPr/>
        </p:nvSpPr>
        <p:spPr>
          <a:xfrm>
            <a:off x="4733516" y="4873823"/>
            <a:ext cx="285750" cy="285750"/>
          </a:xfrm>
          <a:prstGeom prst="ellipse">
            <a:avLst/>
          </a:prstGeom>
          <a:solidFill>
            <a:srgbClr val="6B7280"/>
          </a:solidFill>
          <a:ln/>
        </p:spPr>
      </p:sp>
      <p:pic>
        <p:nvPicPr>
          <p:cNvPr id="6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0134" y="4952405"/>
            <a:ext cx="112514" cy="128588"/>
          </a:xfrm>
          <a:prstGeom prst="rect">
            <a:avLst/>
          </a:prstGeom>
        </p:spPr>
      </p:pic>
      <p:sp>
        <p:nvSpPr>
          <p:cNvPr id="63" name="Text 47"/>
          <p:cNvSpPr/>
          <p:nvPr/>
        </p:nvSpPr>
        <p:spPr>
          <a:xfrm>
            <a:off x="5133566" y="4859536"/>
            <a:ext cx="721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Referências</a:t>
            </a:r>
            <a:endParaRPr lang="en-US" sz="900" dirty="0"/>
          </a:p>
        </p:txBody>
      </p:sp>
      <p:sp>
        <p:nvSpPr>
          <p:cNvPr id="64" name="Text 48"/>
          <p:cNvSpPr/>
          <p:nvPr/>
        </p:nvSpPr>
        <p:spPr>
          <a:xfrm>
            <a:off x="5133566" y="5030986"/>
            <a:ext cx="7214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14</a:t>
            </a:r>
            <a:endParaRPr lang="en-US" sz="788" dirty="0"/>
          </a:p>
        </p:txBody>
      </p:sp>
      <p:sp>
        <p:nvSpPr>
          <p:cNvPr id="65" name="Text 49"/>
          <p:cNvSpPr/>
          <p:nvPr/>
        </p:nvSpPr>
        <p:spPr>
          <a:xfrm>
            <a:off x="8689284" y="5423892"/>
            <a:ext cx="38327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2</a:t>
            </a:r>
            <a:endParaRPr lang="en-US" sz="78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5973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29" y="458986"/>
            <a:ext cx="342900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832329" y="394692"/>
            <a:ext cx="4007951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 e Contexto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457200" y="1144786"/>
            <a:ext cx="3943350" cy="21717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Shape 2"/>
          <p:cNvSpPr/>
          <p:nvPr/>
        </p:nvSpPr>
        <p:spPr>
          <a:xfrm>
            <a:off x="685800" y="1373386"/>
            <a:ext cx="342900" cy="342900"/>
          </a:xfrm>
          <a:prstGeom prst="ellipse">
            <a:avLst/>
          </a:prstGeom>
          <a:solidFill>
            <a:srgbClr val="2563EB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473398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43000" y="1430536"/>
            <a:ext cx="26437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Importância da Memória RAM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16311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85825" y="1894880"/>
            <a:ext cx="1745726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Armazenamento Temporário:</a:t>
            </a:r>
            <a:endParaRPr lang="en-US" sz="900" dirty="0"/>
          </a:p>
        </p:txBody>
      </p:sp>
      <p:sp>
        <p:nvSpPr>
          <p:cNvPr id="11" name="Text 5"/>
          <p:cNvSpPr/>
          <p:nvPr/>
        </p:nvSpPr>
        <p:spPr>
          <a:xfrm>
            <a:off x="885825" y="1894880"/>
            <a:ext cx="3223645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Dados e instruções em uso pelo processador</a:t>
            </a:r>
            <a:endParaRPr lang="en-US" sz="9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44936"/>
            <a:ext cx="114300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85825" y="2323505"/>
            <a:ext cx="7241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Velocidade:</a:t>
            </a:r>
            <a:endParaRPr lang="en-US" sz="900" dirty="0"/>
          </a:p>
        </p:txBody>
      </p:sp>
      <p:sp>
        <p:nvSpPr>
          <p:cNvPr id="14" name="Text 7"/>
          <p:cNvSpPr/>
          <p:nvPr/>
        </p:nvSpPr>
        <p:spPr>
          <a:xfrm>
            <a:off x="885825" y="2323505"/>
            <a:ext cx="3287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Acesso muito mais rápido que armazenamento secundário</a:t>
            </a:r>
            <a:endParaRPr lang="en-US" sz="90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773561"/>
            <a:ext cx="114300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85825" y="2752130"/>
            <a:ext cx="9568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Gargalo Crítico:</a:t>
            </a:r>
            <a:endParaRPr lang="en-US" sz="900" dirty="0"/>
          </a:p>
        </p:txBody>
      </p:sp>
      <p:sp>
        <p:nvSpPr>
          <p:cNvPr id="17" name="Text 9"/>
          <p:cNvSpPr/>
          <p:nvPr/>
        </p:nvSpPr>
        <p:spPr>
          <a:xfrm>
            <a:off x="885825" y="2752130"/>
            <a:ext cx="2990803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limitada pela largura de banda da memória</a:t>
            </a:r>
            <a:endParaRPr lang="en-US" sz="900" dirty="0"/>
          </a:p>
        </p:txBody>
      </p:sp>
      <p:sp>
        <p:nvSpPr>
          <p:cNvPr id="18" name="Shape 10"/>
          <p:cNvSpPr/>
          <p:nvPr/>
        </p:nvSpPr>
        <p:spPr>
          <a:xfrm>
            <a:off x="4743450" y="1144786"/>
            <a:ext cx="3943350" cy="21717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Shape 11"/>
          <p:cNvSpPr/>
          <p:nvPr/>
        </p:nvSpPr>
        <p:spPr>
          <a:xfrm>
            <a:off x="4972050" y="1373386"/>
            <a:ext cx="342900" cy="342900"/>
          </a:xfrm>
          <a:prstGeom prst="ellipse">
            <a:avLst/>
          </a:prstGeom>
          <a:solidFill>
            <a:srgbClr val="7C3AED"/>
          </a:solidFill>
          <a:ln/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3" y="1473398"/>
            <a:ext cx="142875" cy="14287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429250" y="1430536"/>
            <a:ext cx="1572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Demandas Atuais</a:t>
            </a:r>
            <a:endParaRPr lang="en-US" sz="1350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50" y="1916311"/>
            <a:ext cx="142875" cy="1143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5200650" y="1894880"/>
            <a:ext cx="1309650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Inteligência Artificial:</a:t>
            </a:r>
            <a:endParaRPr lang="en-US" sz="900" dirty="0"/>
          </a:p>
        </p:txBody>
      </p:sp>
      <p:sp>
        <p:nvSpPr>
          <p:cNvPr id="24" name="Text 14"/>
          <p:cNvSpPr/>
          <p:nvPr/>
        </p:nvSpPr>
        <p:spPr>
          <a:xfrm>
            <a:off x="6438863" y="1894880"/>
            <a:ext cx="1919464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 massivo de dados</a:t>
            </a:r>
            <a:endParaRPr lang="en-US" sz="900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050" y="2173486"/>
            <a:ext cx="100013" cy="114300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5157788" y="2152055"/>
            <a:ext cx="59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Big Data:</a:t>
            </a:r>
            <a:endParaRPr lang="en-US" sz="900" dirty="0"/>
          </a:p>
        </p:txBody>
      </p:sp>
      <p:sp>
        <p:nvSpPr>
          <p:cNvPr id="27" name="Text 16"/>
          <p:cNvSpPr/>
          <p:nvPr/>
        </p:nvSpPr>
        <p:spPr>
          <a:xfrm>
            <a:off x="5676379" y="2152055"/>
            <a:ext cx="2413109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 de grandes volumes de informação</a:t>
            </a:r>
            <a:endParaRPr lang="en-US" sz="900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2050" y="2430661"/>
            <a:ext cx="85725" cy="114300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5143500" y="2409230"/>
            <a:ext cx="7408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Mobilidade:</a:t>
            </a:r>
            <a:endParaRPr lang="en-US" sz="900" dirty="0"/>
          </a:p>
        </p:txBody>
      </p:sp>
      <p:sp>
        <p:nvSpPr>
          <p:cNvPr id="30" name="Text 18"/>
          <p:cNvSpPr/>
          <p:nvPr/>
        </p:nvSpPr>
        <p:spPr>
          <a:xfrm>
            <a:off x="5812864" y="2409230"/>
            <a:ext cx="2574736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 energética em dispositivos portáteis</a:t>
            </a:r>
            <a:endParaRPr lang="en-US" sz="900" dirty="0"/>
          </a:p>
        </p:txBody>
      </p:sp>
      <p:sp>
        <p:nvSpPr>
          <p:cNvPr id="31" name="Shape 19"/>
          <p:cNvSpPr/>
          <p:nvPr/>
        </p:nvSpPr>
        <p:spPr>
          <a:xfrm>
            <a:off x="457200" y="3659386"/>
            <a:ext cx="8229600" cy="23431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0013" y="3909417"/>
            <a:ext cx="214313" cy="214313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2680050" y="3870127"/>
            <a:ext cx="4155374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Evolução das Tecnologias de Memória</a:t>
            </a:r>
            <a:endParaRPr lang="en-US" sz="1688" dirty="0"/>
          </a:p>
        </p:txBody>
      </p:sp>
      <p:sp>
        <p:nvSpPr>
          <p:cNvPr id="34" name="Shape 21"/>
          <p:cNvSpPr/>
          <p:nvPr/>
        </p:nvSpPr>
        <p:spPr>
          <a:xfrm>
            <a:off x="1789426" y="4373761"/>
            <a:ext cx="1070558" cy="1400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Shape 22"/>
          <p:cNvSpPr/>
          <p:nvPr/>
        </p:nvSpPr>
        <p:spPr>
          <a:xfrm>
            <a:off x="2096105" y="4516636"/>
            <a:ext cx="457200" cy="457200"/>
          </a:xfrm>
          <a:prstGeom prst="ellipse">
            <a:avLst/>
          </a:prstGeom>
          <a:solidFill>
            <a:srgbClr val="9CA3AF"/>
          </a:solidFill>
          <a:ln/>
        </p:spPr>
      </p:sp>
      <p:pic>
        <p:nvPicPr>
          <p:cNvPr id="3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8264" y="4659511"/>
            <a:ext cx="192881" cy="171450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1932301" y="5088136"/>
            <a:ext cx="85624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DRAM</a:t>
            </a:r>
            <a:endParaRPr lang="en-US" sz="1013" dirty="0"/>
          </a:p>
        </p:txBody>
      </p:sp>
      <p:sp>
        <p:nvSpPr>
          <p:cNvPr id="38" name="Text 24"/>
          <p:cNvSpPr/>
          <p:nvPr/>
        </p:nvSpPr>
        <p:spPr>
          <a:xfrm>
            <a:off x="2068171" y="5348883"/>
            <a:ext cx="5845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Assíncrona</a:t>
            </a:r>
            <a:endParaRPr lang="en-US" sz="788" dirty="0"/>
          </a:p>
        </p:txBody>
      </p:sp>
      <p:sp>
        <p:nvSpPr>
          <p:cNvPr id="39" name="Text 25"/>
          <p:cNvSpPr/>
          <p:nvPr/>
        </p:nvSpPr>
        <p:spPr>
          <a:xfrm>
            <a:off x="1932301" y="5491758"/>
            <a:ext cx="8562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Baixa velocidade</a:t>
            </a:r>
            <a:endParaRPr lang="en-US" sz="788" dirty="0"/>
          </a:p>
        </p:txBody>
      </p:sp>
      <p:pic>
        <p:nvPicPr>
          <p:cNvPr id="4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2859" y="4988123"/>
            <a:ext cx="150019" cy="171450"/>
          </a:xfrm>
          <a:prstGeom prst="rect">
            <a:avLst/>
          </a:prstGeom>
        </p:spPr>
      </p:pic>
      <p:sp>
        <p:nvSpPr>
          <p:cNvPr id="41" name="Shape 26"/>
          <p:cNvSpPr/>
          <p:nvPr/>
        </p:nvSpPr>
        <p:spPr>
          <a:xfrm>
            <a:off x="3295752" y="4373761"/>
            <a:ext cx="952853" cy="1400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2" name="Shape 27"/>
          <p:cNvSpPr/>
          <p:nvPr/>
        </p:nvSpPr>
        <p:spPr>
          <a:xfrm>
            <a:off x="3543579" y="4516636"/>
            <a:ext cx="457200" cy="45720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4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6454" y="4659511"/>
            <a:ext cx="171450" cy="171450"/>
          </a:xfrm>
          <a:prstGeom prst="rect">
            <a:avLst/>
          </a:prstGeom>
        </p:spPr>
      </p:pic>
      <p:sp>
        <p:nvSpPr>
          <p:cNvPr id="44" name="Text 28"/>
          <p:cNvSpPr/>
          <p:nvPr/>
        </p:nvSpPr>
        <p:spPr>
          <a:xfrm>
            <a:off x="3438627" y="5088136"/>
            <a:ext cx="73854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SDRAM</a:t>
            </a:r>
            <a:endParaRPr lang="en-US" sz="1013" dirty="0"/>
          </a:p>
        </p:txBody>
      </p:sp>
      <p:sp>
        <p:nvSpPr>
          <p:cNvPr id="45" name="Text 29"/>
          <p:cNvSpPr/>
          <p:nvPr/>
        </p:nvSpPr>
        <p:spPr>
          <a:xfrm>
            <a:off x="3568052" y="5348883"/>
            <a:ext cx="47969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Síncrona</a:t>
            </a:r>
            <a:endParaRPr lang="en-US" sz="788" dirty="0"/>
          </a:p>
        </p:txBody>
      </p:sp>
      <p:sp>
        <p:nvSpPr>
          <p:cNvPr id="46" name="Text 30"/>
          <p:cNvSpPr/>
          <p:nvPr/>
        </p:nvSpPr>
        <p:spPr>
          <a:xfrm>
            <a:off x="3438627" y="5491758"/>
            <a:ext cx="7385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 timing</a:t>
            </a:r>
            <a:endParaRPr lang="en-US" sz="788" dirty="0"/>
          </a:p>
        </p:txBody>
      </p:sp>
      <p:pic>
        <p:nvPicPr>
          <p:cNvPr id="47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91481" y="4988123"/>
            <a:ext cx="150019" cy="171450"/>
          </a:xfrm>
          <a:prstGeom prst="rect">
            <a:avLst/>
          </a:prstGeom>
        </p:spPr>
      </p:pic>
      <p:sp>
        <p:nvSpPr>
          <p:cNvPr id="48" name="Shape 31"/>
          <p:cNvSpPr/>
          <p:nvPr/>
        </p:nvSpPr>
        <p:spPr>
          <a:xfrm>
            <a:off x="4684375" y="4373761"/>
            <a:ext cx="1108956" cy="1400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9" name="Shape 32"/>
          <p:cNvSpPr/>
          <p:nvPr/>
        </p:nvSpPr>
        <p:spPr>
          <a:xfrm>
            <a:off x="5010252" y="4516636"/>
            <a:ext cx="457200" cy="457200"/>
          </a:xfrm>
          <a:prstGeom prst="ellipse">
            <a:avLst/>
          </a:prstGeom>
          <a:solidFill>
            <a:srgbClr val="10B981"/>
          </a:solidFill>
          <a:ln/>
        </p:spPr>
      </p:sp>
      <p:pic>
        <p:nvPicPr>
          <p:cNvPr id="50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2412" y="4659511"/>
            <a:ext cx="192881" cy="171450"/>
          </a:xfrm>
          <a:prstGeom prst="rect">
            <a:avLst/>
          </a:prstGeom>
        </p:spPr>
      </p:pic>
      <p:sp>
        <p:nvSpPr>
          <p:cNvPr id="51" name="Text 33"/>
          <p:cNvSpPr/>
          <p:nvPr/>
        </p:nvSpPr>
        <p:spPr>
          <a:xfrm>
            <a:off x="4827250" y="5088136"/>
            <a:ext cx="89464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DDR1-4</a:t>
            </a:r>
            <a:endParaRPr lang="en-US" sz="1013" dirty="0"/>
          </a:p>
        </p:txBody>
      </p:sp>
      <p:sp>
        <p:nvSpPr>
          <p:cNvPr id="52" name="Text 34"/>
          <p:cNvSpPr/>
          <p:nvPr/>
        </p:nvSpPr>
        <p:spPr>
          <a:xfrm>
            <a:off x="4827250" y="5348883"/>
            <a:ext cx="8946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Data Rate</a:t>
            </a:r>
            <a:endParaRPr lang="en-US" sz="788" dirty="0"/>
          </a:p>
        </p:txBody>
      </p:sp>
      <p:sp>
        <p:nvSpPr>
          <p:cNvPr id="53" name="Text 35"/>
          <p:cNvSpPr/>
          <p:nvPr/>
        </p:nvSpPr>
        <p:spPr>
          <a:xfrm>
            <a:off x="4837184" y="5491758"/>
            <a:ext cx="8747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Maior velocidade</a:t>
            </a:r>
            <a:endParaRPr lang="en-US" sz="788" dirty="0"/>
          </a:p>
        </p:txBody>
      </p:sp>
      <p:pic>
        <p:nvPicPr>
          <p:cNvPr id="5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6205" y="4988123"/>
            <a:ext cx="150019" cy="171450"/>
          </a:xfrm>
          <a:prstGeom prst="rect">
            <a:avLst/>
          </a:prstGeom>
        </p:spPr>
      </p:pic>
      <p:sp>
        <p:nvSpPr>
          <p:cNvPr id="55" name="Shape 36"/>
          <p:cNvSpPr/>
          <p:nvPr/>
        </p:nvSpPr>
        <p:spPr>
          <a:xfrm>
            <a:off x="6229099" y="4373761"/>
            <a:ext cx="1125475" cy="1400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6" name="Shape 37"/>
          <p:cNvSpPr/>
          <p:nvPr/>
        </p:nvSpPr>
        <p:spPr>
          <a:xfrm>
            <a:off x="6563237" y="4516636"/>
            <a:ext cx="457200" cy="457200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57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5396" y="4659511"/>
            <a:ext cx="192881" cy="171450"/>
          </a:xfrm>
          <a:prstGeom prst="rect">
            <a:avLst/>
          </a:prstGeom>
        </p:spPr>
      </p:pic>
      <p:sp>
        <p:nvSpPr>
          <p:cNvPr id="58" name="Text 38"/>
          <p:cNvSpPr/>
          <p:nvPr/>
        </p:nvSpPr>
        <p:spPr>
          <a:xfrm>
            <a:off x="6371974" y="5088136"/>
            <a:ext cx="9111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DDR5+</a:t>
            </a:r>
            <a:endParaRPr lang="en-US" sz="1013" dirty="0"/>
          </a:p>
        </p:txBody>
      </p:sp>
      <p:sp>
        <p:nvSpPr>
          <p:cNvPr id="59" name="Text 39"/>
          <p:cNvSpPr/>
          <p:nvPr/>
        </p:nvSpPr>
        <p:spPr>
          <a:xfrm>
            <a:off x="6396530" y="5348883"/>
            <a:ext cx="8620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Próxima geração</a:t>
            </a:r>
            <a:endParaRPr lang="en-US" sz="788" dirty="0"/>
          </a:p>
        </p:txBody>
      </p:sp>
      <p:sp>
        <p:nvSpPr>
          <p:cNvPr id="60" name="Text 40"/>
          <p:cNvSpPr/>
          <p:nvPr/>
        </p:nvSpPr>
        <p:spPr>
          <a:xfrm>
            <a:off x="6371974" y="5491758"/>
            <a:ext cx="9111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Máxima eficiência</a:t>
            </a:r>
            <a:endParaRPr lang="en-US" sz="788" dirty="0"/>
          </a:p>
        </p:txBody>
      </p:sp>
      <p:sp>
        <p:nvSpPr>
          <p:cNvPr id="61" name="Text 41"/>
          <p:cNvSpPr/>
          <p:nvPr/>
        </p:nvSpPr>
        <p:spPr>
          <a:xfrm>
            <a:off x="8689284" y="6166842"/>
            <a:ext cx="38327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3</a:t>
            </a:r>
            <a:endParaRPr lang="en-US" sz="78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4671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8001000" cy="215205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01886"/>
            <a:ext cx="385763" cy="34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0100" y="737592"/>
            <a:ext cx="4990133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DDR5: A Nova Geração de Memória RAM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800100" y="1680567"/>
            <a:ext cx="3047312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Revolucionando o desempenho com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800100" y="1680567"/>
            <a:ext cx="4737813" cy="5125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dobro da largura de banda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336914" y="1959173"/>
            <a:ext cx="16199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427466" y="1959173"/>
            <a:ext cx="1864128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 menos consumo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00100" y="1959173"/>
            <a:ext cx="4908789" cy="5125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 inovações arquiteturais que definem </a:t>
            </a:r>
            <a:endParaRPr lang="en-US" sz="1350" dirty="0"/>
          </a:p>
          <a:p>
            <a:pPr indent="0" marL="0">
              <a:buNone/>
            </a:pPr>
            <a:r>
              <a:rPr lang="en-US" sz="1350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o futuro da computação de alto desempenho.</a:t>
            </a:r>
            <a:endParaRPr lang="en-US" sz="13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961727"/>
            <a:ext cx="2286000" cy="13716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571500" y="2952155"/>
            <a:ext cx="2514600" cy="3457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8"/>
          <p:cNvSpPr/>
          <p:nvPr/>
        </p:nvSpPr>
        <p:spPr>
          <a:xfrm>
            <a:off x="742950" y="3123605"/>
            <a:ext cx="400943" cy="457200"/>
          </a:xfrm>
          <a:prstGeom prst="roundRect">
            <a:avLst/>
          </a:prstGeom>
          <a:solidFill>
            <a:srgbClr val="2563EB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6" y="3266480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58193" y="3123605"/>
            <a:ext cx="172789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Lançamento e Adoção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742950" y="3752255"/>
            <a:ext cx="2171700" cy="1285875"/>
          </a:xfrm>
          <a:prstGeom prst="rect">
            <a:avLst/>
          </a:prstGeom>
          <a:solidFill>
            <a:srgbClr val="059669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3895130"/>
            <a:ext cx="125016" cy="1428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39416" y="3868341"/>
            <a:ext cx="8847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Cronologia</a:t>
            </a:r>
            <a:endParaRPr lang="en-US" sz="1125" dirty="0"/>
          </a:p>
        </p:txBody>
      </p:sp>
      <p:sp>
        <p:nvSpPr>
          <p:cNvPr id="19" name="Text 12"/>
          <p:cNvSpPr/>
          <p:nvPr/>
        </p:nvSpPr>
        <p:spPr>
          <a:xfrm>
            <a:off x="857250" y="413087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20" name="Text 13"/>
          <p:cNvSpPr/>
          <p:nvPr/>
        </p:nvSpPr>
        <p:spPr>
          <a:xfrm>
            <a:off x="929971" y="4130873"/>
            <a:ext cx="3655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2020:</a:t>
            </a:r>
            <a:endParaRPr lang="en-US" sz="900" dirty="0"/>
          </a:p>
        </p:txBody>
      </p:sp>
      <p:sp>
        <p:nvSpPr>
          <p:cNvPr id="21" name="Text 14"/>
          <p:cNvSpPr/>
          <p:nvPr/>
        </p:nvSpPr>
        <p:spPr>
          <a:xfrm>
            <a:off x="1224065" y="4130873"/>
            <a:ext cx="1376176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Padrão JEDEC finalizado</a:t>
            </a:r>
            <a:endParaRPr lang="en-US" sz="900" dirty="0"/>
          </a:p>
        </p:txBody>
      </p:sp>
      <p:sp>
        <p:nvSpPr>
          <p:cNvPr id="22" name="Text 15"/>
          <p:cNvSpPr/>
          <p:nvPr/>
        </p:nvSpPr>
        <p:spPr>
          <a:xfrm>
            <a:off x="857250" y="435947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23" name="Text 16"/>
          <p:cNvSpPr/>
          <p:nvPr/>
        </p:nvSpPr>
        <p:spPr>
          <a:xfrm>
            <a:off x="929971" y="4359473"/>
            <a:ext cx="3655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2021: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857250" y="4359473"/>
            <a:ext cx="1483528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Primeiros módulos comerciais</a:t>
            </a:r>
            <a:endParaRPr lang="en-US" sz="900" dirty="0"/>
          </a:p>
        </p:txBody>
      </p:sp>
      <p:sp>
        <p:nvSpPr>
          <p:cNvPr id="25" name="Text 18"/>
          <p:cNvSpPr/>
          <p:nvPr/>
        </p:nvSpPr>
        <p:spPr>
          <a:xfrm>
            <a:off x="857250" y="475952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26" name="Text 19"/>
          <p:cNvSpPr/>
          <p:nvPr/>
        </p:nvSpPr>
        <p:spPr>
          <a:xfrm>
            <a:off x="929971" y="4759523"/>
            <a:ext cx="6638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2024-2025:</a:t>
            </a:r>
            <a:endParaRPr lang="en-US" sz="900" dirty="0"/>
          </a:p>
        </p:txBody>
      </p:sp>
      <p:sp>
        <p:nvSpPr>
          <p:cNvPr id="27" name="Text 20"/>
          <p:cNvSpPr/>
          <p:nvPr/>
        </p:nvSpPr>
        <p:spPr>
          <a:xfrm>
            <a:off x="1522400" y="4759523"/>
            <a:ext cx="11790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Adoção mainstream</a:t>
            </a:r>
            <a:endParaRPr lang="en-US" sz="900" dirty="0"/>
          </a:p>
        </p:txBody>
      </p:sp>
      <p:sp>
        <p:nvSpPr>
          <p:cNvPr id="28" name="Shape 21"/>
          <p:cNvSpPr/>
          <p:nvPr/>
        </p:nvSpPr>
        <p:spPr>
          <a:xfrm>
            <a:off x="742950" y="5152430"/>
            <a:ext cx="2171700" cy="108585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29" name="Shape 22"/>
          <p:cNvSpPr/>
          <p:nvPr/>
        </p:nvSpPr>
        <p:spPr>
          <a:xfrm>
            <a:off x="742950" y="5152430"/>
            <a:ext cx="28575" cy="1085850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" y="5295305"/>
            <a:ext cx="114300" cy="11430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058419" y="5273873"/>
            <a:ext cx="10439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Compatibilidade:</a:t>
            </a:r>
            <a:endParaRPr lang="en-US" sz="900" dirty="0"/>
          </a:p>
        </p:txBody>
      </p:sp>
      <p:sp>
        <p:nvSpPr>
          <p:cNvPr id="32" name="Text 24"/>
          <p:cNvSpPr/>
          <p:nvPr/>
        </p:nvSpPr>
        <p:spPr>
          <a:xfrm>
            <a:off x="857250" y="5273873"/>
            <a:ext cx="1986437" cy="6697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Intel Alder Lake/Raptor Lake e AMD Ryzen 7000+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são as primeiras plataformas com suporte nativo à DDR5.</a:t>
            </a:r>
            <a:endParaRPr lang="en-US" sz="900" dirty="0"/>
          </a:p>
        </p:txBody>
      </p:sp>
      <p:sp>
        <p:nvSpPr>
          <p:cNvPr id="33" name="Shape 25"/>
          <p:cNvSpPr/>
          <p:nvPr/>
        </p:nvSpPr>
        <p:spPr>
          <a:xfrm>
            <a:off x="3314700" y="2952155"/>
            <a:ext cx="2514600" cy="3429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4" name="Shape 26"/>
          <p:cNvSpPr/>
          <p:nvPr/>
        </p:nvSpPr>
        <p:spPr>
          <a:xfrm>
            <a:off x="3486150" y="3123605"/>
            <a:ext cx="457200" cy="457200"/>
          </a:xfrm>
          <a:prstGeom prst="ellipse">
            <a:avLst/>
          </a:prstGeom>
          <a:solidFill>
            <a:srgbClr val="7C3AED"/>
          </a:solidFill>
          <a:ln/>
        </p:spPr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025" y="3266480"/>
            <a:ext cx="171450" cy="171450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4057650" y="3237905"/>
            <a:ext cx="16002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 Principal</a:t>
            </a:r>
            <a:endParaRPr lang="en-US" sz="1350" dirty="0"/>
          </a:p>
        </p:txBody>
      </p:sp>
      <p:sp>
        <p:nvSpPr>
          <p:cNvPr id="37" name="Text 28"/>
          <p:cNvSpPr/>
          <p:nvPr/>
        </p:nvSpPr>
        <p:spPr>
          <a:xfrm>
            <a:off x="3486150" y="3768328"/>
            <a:ext cx="7573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Atender às</a:t>
            </a:r>
            <a:endParaRPr lang="en-US" sz="1013" dirty="0"/>
          </a:p>
        </p:txBody>
      </p:sp>
      <p:sp>
        <p:nvSpPr>
          <p:cNvPr id="38" name="Text 29"/>
          <p:cNvSpPr/>
          <p:nvPr/>
        </p:nvSpPr>
        <p:spPr>
          <a:xfrm>
            <a:off x="4172062" y="3768328"/>
            <a:ext cx="1457744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demandas crescentes</a:t>
            </a:r>
            <a:endParaRPr lang="en-US" sz="1013" dirty="0"/>
          </a:p>
        </p:txBody>
      </p:sp>
      <p:sp>
        <p:nvSpPr>
          <p:cNvPr id="39" name="Text 30"/>
          <p:cNvSpPr/>
          <p:nvPr/>
        </p:nvSpPr>
        <p:spPr>
          <a:xfrm>
            <a:off x="3486150" y="3977283"/>
            <a:ext cx="2191596" cy="5929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 aplicações modernas que </a:t>
            </a:r>
            <a:endParaRPr lang="en-US" sz="1013" dirty="0"/>
          </a:p>
          <a:p>
            <a:pPr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exigem processamento massivo de dados:</a:t>
            </a:r>
            <a:endParaRPr lang="en-US" sz="1013" dirty="0"/>
          </a:p>
        </p:txBody>
      </p:sp>
      <p:sp>
        <p:nvSpPr>
          <p:cNvPr id="40" name="Shape 31"/>
          <p:cNvSpPr/>
          <p:nvPr/>
        </p:nvSpPr>
        <p:spPr>
          <a:xfrm>
            <a:off x="3486150" y="4702373"/>
            <a:ext cx="1042988" cy="685800"/>
          </a:xfrm>
          <a:prstGeom prst="rect">
            <a:avLst/>
          </a:prstGeom>
          <a:solidFill>
            <a:srgbClr val="F5F3FF"/>
          </a:solidFill>
          <a:ln/>
        </p:spPr>
      </p:sp>
      <p:pic>
        <p:nvPicPr>
          <p:cNvPr id="4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1919" y="4788098"/>
            <a:ext cx="171450" cy="171450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3571875" y="5016698"/>
            <a:ext cx="94297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Inteligência Artificial</a:t>
            </a:r>
            <a:endParaRPr lang="en-US" sz="788" dirty="0"/>
          </a:p>
        </p:txBody>
      </p:sp>
      <p:sp>
        <p:nvSpPr>
          <p:cNvPr id="43" name="Shape 33"/>
          <p:cNvSpPr/>
          <p:nvPr/>
        </p:nvSpPr>
        <p:spPr>
          <a:xfrm>
            <a:off x="4614863" y="4702373"/>
            <a:ext cx="1042988" cy="6858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4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7" y="4788098"/>
            <a:ext cx="150019" cy="171450"/>
          </a:xfrm>
          <a:prstGeom prst="rect">
            <a:avLst/>
          </a:prstGeom>
        </p:spPr>
      </p:pic>
      <p:sp>
        <p:nvSpPr>
          <p:cNvPr id="45" name="Text 34"/>
          <p:cNvSpPr/>
          <p:nvPr/>
        </p:nvSpPr>
        <p:spPr>
          <a:xfrm>
            <a:off x="4700588" y="5016698"/>
            <a:ext cx="9429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Big Data</a:t>
            </a:r>
            <a:endParaRPr lang="en-US" sz="788" dirty="0"/>
          </a:p>
        </p:txBody>
      </p:sp>
      <p:sp>
        <p:nvSpPr>
          <p:cNvPr id="46" name="Shape 35"/>
          <p:cNvSpPr/>
          <p:nvPr/>
        </p:nvSpPr>
        <p:spPr>
          <a:xfrm>
            <a:off x="3486150" y="5473898"/>
            <a:ext cx="1042988" cy="542925"/>
          </a:xfrm>
          <a:prstGeom prst="rect">
            <a:avLst/>
          </a:prstGeom>
          <a:solidFill>
            <a:srgbClr val="ECFDF5"/>
          </a:solidFill>
          <a:ln/>
        </p:spPr>
      </p:sp>
      <p:pic>
        <p:nvPicPr>
          <p:cNvPr id="4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0488" y="5559623"/>
            <a:ext cx="214313" cy="171450"/>
          </a:xfrm>
          <a:prstGeom prst="rect">
            <a:avLst/>
          </a:prstGeom>
        </p:spPr>
      </p:pic>
      <p:sp>
        <p:nvSpPr>
          <p:cNvPr id="48" name="Text 36"/>
          <p:cNvSpPr/>
          <p:nvPr/>
        </p:nvSpPr>
        <p:spPr>
          <a:xfrm>
            <a:off x="3571875" y="5788223"/>
            <a:ext cx="9429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Gaming 4K/8K</a:t>
            </a:r>
            <a:endParaRPr lang="en-US" sz="788" dirty="0"/>
          </a:p>
        </p:txBody>
      </p:sp>
      <p:pic>
        <p:nvPicPr>
          <p:cNvPr id="4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0631" y="5559623"/>
            <a:ext cx="171450" cy="171450"/>
          </a:xfrm>
          <a:prstGeom prst="rect">
            <a:avLst/>
          </a:prstGeom>
        </p:spPr>
      </p:pic>
      <p:sp>
        <p:nvSpPr>
          <p:cNvPr id="50" name="Text 37"/>
          <p:cNvSpPr/>
          <p:nvPr/>
        </p:nvSpPr>
        <p:spPr>
          <a:xfrm>
            <a:off x="4700588" y="5788223"/>
            <a:ext cx="9429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Centers</a:t>
            </a:r>
            <a:endParaRPr lang="en-US" sz="788" dirty="0"/>
          </a:p>
        </p:txBody>
      </p:sp>
      <p:sp>
        <p:nvSpPr>
          <p:cNvPr id="51" name="Shape 38"/>
          <p:cNvSpPr/>
          <p:nvPr/>
        </p:nvSpPr>
        <p:spPr>
          <a:xfrm>
            <a:off x="6057900" y="2952155"/>
            <a:ext cx="2514600" cy="3429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2" name="Shape 39"/>
          <p:cNvSpPr/>
          <p:nvPr/>
        </p:nvSpPr>
        <p:spPr>
          <a:xfrm>
            <a:off x="6229350" y="3123605"/>
            <a:ext cx="457200" cy="457200"/>
          </a:xfrm>
          <a:prstGeom prst="ellipse">
            <a:avLst/>
          </a:prstGeom>
          <a:solidFill>
            <a:srgbClr val="059669"/>
          </a:solidFill>
          <a:ln/>
        </p:spPr>
      </p:sp>
      <p:pic>
        <p:nvPicPr>
          <p:cNvPr id="5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794" y="3266480"/>
            <a:ext cx="214313" cy="171450"/>
          </a:xfrm>
          <a:prstGeom prst="rect">
            <a:avLst/>
          </a:prstGeom>
        </p:spPr>
      </p:pic>
      <p:sp>
        <p:nvSpPr>
          <p:cNvPr id="54" name="Text 40"/>
          <p:cNvSpPr/>
          <p:nvPr/>
        </p:nvSpPr>
        <p:spPr>
          <a:xfrm>
            <a:off x="6800850" y="3237905"/>
            <a:ext cx="12940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Especificações</a:t>
            </a:r>
            <a:endParaRPr lang="en-US" sz="1350" dirty="0"/>
          </a:p>
        </p:txBody>
      </p:sp>
      <p:sp>
        <p:nvSpPr>
          <p:cNvPr id="55" name="Shape 41"/>
          <p:cNvSpPr/>
          <p:nvPr/>
        </p:nvSpPr>
        <p:spPr>
          <a:xfrm>
            <a:off x="6229350" y="3752255"/>
            <a:ext cx="2171700" cy="1085850"/>
          </a:xfrm>
          <a:prstGeom prst="rect">
            <a:avLst/>
          </a:prstGeom>
          <a:solidFill>
            <a:srgbClr val="ECFDF5"/>
          </a:solidFill>
          <a:ln/>
        </p:spPr>
      </p:sp>
      <p:pic>
        <p:nvPicPr>
          <p:cNvPr id="5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3650" y="3902273"/>
            <a:ext cx="144661" cy="128588"/>
          </a:xfrm>
          <a:prstGeom prst="rect">
            <a:avLst/>
          </a:prstGeom>
        </p:spPr>
      </p:pic>
      <p:sp>
        <p:nvSpPr>
          <p:cNvPr id="57" name="Text 42"/>
          <p:cNvSpPr/>
          <p:nvPr/>
        </p:nvSpPr>
        <p:spPr>
          <a:xfrm>
            <a:off x="6545461" y="3879056"/>
            <a:ext cx="8024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</a:t>
            </a:r>
            <a:endParaRPr lang="en-US" sz="1013" dirty="0"/>
          </a:p>
        </p:txBody>
      </p:sp>
      <p:sp>
        <p:nvSpPr>
          <p:cNvPr id="58" name="Text 43"/>
          <p:cNvSpPr/>
          <p:nvPr/>
        </p:nvSpPr>
        <p:spPr>
          <a:xfrm>
            <a:off x="6343650" y="415944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59" name="Text 44"/>
          <p:cNvSpPr/>
          <p:nvPr/>
        </p:nvSpPr>
        <p:spPr>
          <a:xfrm>
            <a:off x="6416371" y="4159448"/>
            <a:ext cx="3742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Base:</a:t>
            </a:r>
            <a:endParaRPr lang="en-US" sz="900" dirty="0"/>
          </a:p>
        </p:txBody>
      </p:sp>
      <p:sp>
        <p:nvSpPr>
          <p:cNvPr id="60" name="Text 45"/>
          <p:cNvSpPr/>
          <p:nvPr/>
        </p:nvSpPr>
        <p:spPr>
          <a:xfrm>
            <a:off x="6719171" y="4159448"/>
            <a:ext cx="6568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4800 MT/s</a:t>
            </a:r>
            <a:endParaRPr lang="en-US" sz="900" dirty="0"/>
          </a:p>
        </p:txBody>
      </p:sp>
      <p:sp>
        <p:nvSpPr>
          <p:cNvPr id="61" name="Text 46"/>
          <p:cNvSpPr/>
          <p:nvPr/>
        </p:nvSpPr>
        <p:spPr>
          <a:xfrm>
            <a:off x="6343650" y="435947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62" name="Text 47"/>
          <p:cNvSpPr/>
          <p:nvPr/>
        </p:nvSpPr>
        <p:spPr>
          <a:xfrm>
            <a:off x="6416371" y="4359473"/>
            <a:ext cx="5065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Padrão:</a:t>
            </a:r>
            <a:endParaRPr lang="en-US" sz="900" dirty="0"/>
          </a:p>
        </p:txBody>
      </p:sp>
      <p:sp>
        <p:nvSpPr>
          <p:cNvPr id="63" name="Text 48"/>
          <p:cNvSpPr/>
          <p:nvPr/>
        </p:nvSpPr>
        <p:spPr>
          <a:xfrm>
            <a:off x="6851526" y="4359473"/>
            <a:ext cx="9552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5600-6400 MT/s</a:t>
            </a:r>
            <a:endParaRPr lang="en-US" sz="900" dirty="0"/>
          </a:p>
        </p:txBody>
      </p:sp>
      <p:sp>
        <p:nvSpPr>
          <p:cNvPr id="64" name="Text 49"/>
          <p:cNvSpPr/>
          <p:nvPr/>
        </p:nvSpPr>
        <p:spPr>
          <a:xfrm>
            <a:off x="6343650" y="455949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65" name="Text 50"/>
          <p:cNvSpPr/>
          <p:nvPr/>
        </p:nvSpPr>
        <p:spPr>
          <a:xfrm>
            <a:off x="6416371" y="4559498"/>
            <a:ext cx="6711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Overclock:</a:t>
            </a:r>
            <a:endParaRPr lang="en-US" sz="900" dirty="0"/>
          </a:p>
        </p:txBody>
      </p:sp>
      <p:sp>
        <p:nvSpPr>
          <p:cNvPr id="66" name="Text 51"/>
          <p:cNvSpPr/>
          <p:nvPr/>
        </p:nvSpPr>
        <p:spPr>
          <a:xfrm>
            <a:off x="7016111" y="4559498"/>
            <a:ext cx="7222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8800+ MT/s</a:t>
            </a:r>
            <a:endParaRPr lang="en-US" sz="900" dirty="0"/>
          </a:p>
        </p:txBody>
      </p:sp>
      <p:sp>
        <p:nvSpPr>
          <p:cNvPr id="67" name="Shape 52"/>
          <p:cNvSpPr/>
          <p:nvPr/>
        </p:nvSpPr>
        <p:spPr>
          <a:xfrm>
            <a:off x="6229350" y="4952405"/>
            <a:ext cx="2171700" cy="12573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6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3650" y="5102423"/>
            <a:ext cx="96441" cy="128588"/>
          </a:xfrm>
          <a:prstGeom prst="rect">
            <a:avLst/>
          </a:prstGeom>
        </p:spPr>
      </p:pic>
      <p:sp>
        <p:nvSpPr>
          <p:cNvPr id="69" name="Text 53"/>
          <p:cNvSpPr/>
          <p:nvPr/>
        </p:nvSpPr>
        <p:spPr>
          <a:xfrm>
            <a:off x="6497241" y="5079206"/>
            <a:ext cx="71465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</a:t>
            </a:r>
            <a:endParaRPr lang="en-US" sz="1013" dirty="0"/>
          </a:p>
        </p:txBody>
      </p:sp>
      <p:sp>
        <p:nvSpPr>
          <p:cNvPr id="70" name="Text 54"/>
          <p:cNvSpPr/>
          <p:nvPr/>
        </p:nvSpPr>
        <p:spPr>
          <a:xfrm>
            <a:off x="6343650" y="535959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71" name="Text 55"/>
          <p:cNvSpPr/>
          <p:nvPr/>
        </p:nvSpPr>
        <p:spPr>
          <a:xfrm>
            <a:off x="6416371" y="5359598"/>
            <a:ext cx="5014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Tensão:</a:t>
            </a:r>
            <a:endParaRPr lang="en-US" sz="900" dirty="0"/>
          </a:p>
        </p:txBody>
      </p:sp>
      <p:sp>
        <p:nvSpPr>
          <p:cNvPr id="72" name="Text 56"/>
          <p:cNvSpPr/>
          <p:nvPr/>
        </p:nvSpPr>
        <p:spPr>
          <a:xfrm>
            <a:off x="6846391" y="5359598"/>
            <a:ext cx="11350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1.1V (vs 1.2V DDR4)</a:t>
            </a:r>
            <a:endParaRPr lang="en-US" sz="900" dirty="0"/>
          </a:p>
        </p:txBody>
      </p:sp>
      <p:sp>
        <p:nvSpPr>
          <p:cNvPr id="73" name="Text 57"/>
          <p:cNvSpPr/>
          <p:nvPr/>
        </p:nvSpPr>
        <p:spPr>
          <a:xfrm>
            <a:off x="6343650" y="5559623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74" name="Text 58"/>
          <p:cNvSpPr/>
          <p:nvPr/>
        </p:nvSpPr>
        <p:spPr>
          <a:xfrm>
            <a:off x="6416371" y="5559623"/>
            <a:ext cx="6595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Economia:</a:t>
            </a:r>
            <a:endParaRPr lang="en-US" sz="900" dirty="0"/>
          </a:p>
        </p:txBody>
      </p:sp>
      <p:sp>
        <p:nvSpPr>
          <p:cNvPr id="75" name="Text 59"/>
          <p:cNvSpPr/>
          <p:nvPr/>
        </p:nvSpPr>
        <p:spPr>
          <a:xfrm>
            <a:off x="7004447" y="5559623"/>
            <a:ext cx="1313669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~20% menos consumo</a:t>
            </a:r>
            <a:endParaRPr lang="en-US" sz="900" dirty="0"/>
          </a:p>
        </p:txBody>
      </p:sp>
      <p:sp>
        <p:nvSpPr>
          <p:cNvPr id="76" name="Text 60"/>
          <p:cNvSpPr/>
          <p:nvPr/>
        </p:nvSpPr>
        <p:spPr>
          <a:xfrm>
            <a:off x="6343650" y="5759648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77" name="Text 61"/>
          <p:cNvSpPr/>
          <p:nvPr/>
        </p:nvSpPr>
        <p:spPr>
          <a:xfrm>
            <a:off x="6416371" y="5759648"/>
            <a:ext cx="7621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Capacidade:</a:t>
            </a:r>
            <a:endParaRPr lang="en-US" sz="900" dirty="0"/>
          </a:p>
        </p:txBody>
      </p:sp>
      <p:sp>
        <p:nvSpPr>
          <p:cNvPr id="78" name="Text 62"/>
          <p:cNvSpPr/>
          <p:nvPr/>
        </p:nvSpPr>
        <p:spPr>
          <a:xfrm>
            <a:off x="6343650" y="5759648"/>
            <a:ext cx="1643118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Até 128GB por módulo</a:t>
            </a:r>
            <a:endParaRPr lang="en-US" sz="900" dirty="0"/>
          </a:p>
        </p:txBody>
      </p:sp>
      <p:sp>
        <p:nvSpPr>
          <p:cNvPr id="79" name="Shape 63"/>
          <p:cNvSpPr/>
          <p:nvPr/>
        </p:nvSpPr>
        <p:spPr>
          <a:xfrm>
            <a:off x="571500" y="6609755"/>
            <a:ext cx="8001000" cy="1257300"/>
          </a:xfrm>
          <a:prstGeom prst="rect">
            <a:avLst/>
          </a:prstGeom>
          <a:solidFill>
            <a:srgbClr val="111827"/>
          </a:solidFill>
          <a:ln/>
        </p:spPr>
      </p:sp>
      <p:sp>
        <p:nvSpPr>
          <p:cNvPr id="80" name="Text 64"/>
          <p:cNvSpPr/>
          <p:nvPr/>
        </p:nvSpPr>
        <p:spPr>
          <a:xfrm>
            <a:off x="1621241" y="6838355"/>
            <a:ext cx="12686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60A5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2x</a:t>
            </a:r>
            <a:endParaRPr lang="en-US" sz="2700" dirty="0"/>
          </a:p>
        </p:txBody>
      </p:sp>
      <p:sp>
        <p:nvSpPr>
          <p:cNvPr id="81" name="Text 65"/>
          <p:cNvSpPr/>
          <p:nvPr/>
        </p:nvSpPr>
        <p:spPr>
          <a:xfrm>
            <a:off x="1621241" y="7240191"/>
            <a:ext cx="12686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Largura de Banda</a:t>
            </a:r>
            <a:endParaRPr lang="en-US" sz="1125" dirty="0"/>
          </a:p>
        </p:txBody>
      </p:sp>
      <p:sp>
        <p:nvSpPr>
          <p:cNvPr id="82" name="Text 66"/>
          <p:cNvSpPr/>
          <p:nvPr/>
        </p:nvSpPr>
        <p:spPr>
          <a:xfrm>
            <a:off x="1941119" y="7440216"/>
            <a:ext cx="6288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vs DDR4</a:t>
            </a:r>
            <a:endParaRPr lang="en-US" sz="1125" dirty="0"/>
          </a:p>
        </p:txBody>
      </p:sp>
      <p:sp>
        <p:nvSpPr>
          <p:cNvPr id="83" name="Text 67"/>
          <p:cNvSpPr/>
          <p:nvPr/>
        </p:nvSpPr>
        <p:spPr>
          <a:xfrm>
            <a:off x="3161305" y="6838355"/>
            <a:ext cx="12037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700" dirty="0"/>
          </a:p>
        </p:txBody>
      </p:sp>
      <p:sp>
        <p:nvSpPr>
          <p:cNvPr id="84" name="Text 68"/>
          <p:cNvSpPr/>
          <p:nvPr/>
        </p:nvSpPr>
        <p:spPr>
          <a:xfrm>
            <a:off x="3161305" y="7240191"/>
            <a:ext cx="12037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Menos Consumo</a:t>
            </a:r>
            <a:endParaRPr lang="en-US" sz="1125" dirty="0"/>
          </a:p>
        </p:txBody>
      </p:sp>
      <p:sp>
        <p:nvSpPr>
          <p:cNvPr id="85" name="Text 69"/>
          <p:cNvSpPr/>
          <p:nvPr/>
        </p:nvSpPr>
        <p:spPr>
          <a:xfrm>
            <a:off x="3369255" y="7440216"/>
            <a:ext cx="7878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 Energia</a:t>
            </a:r>
            <a:endParaRPr lang="en-US" sz="1125" dirty="0"/>
          </a:p>
        </p:txBody>
      </p:sp>
      <p:sp>
        <p:nvSpPr>
          <p:cNvPr id="86" name="Text 70"/>
          <p:cNvSpPr/>
          <p:nvPr/>
        </p:nvSpPr>
        <p:spPr>
          <a:xfrm>
            <a:off x="4636489" y="6838355"/>
            <a:ext cx="12810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A78B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4x</a:t>
            </a:r>
            <a:endParaRPr lang="en-US" sz="2700" dirty="0"/>
          </a:p>
        </p:txBody>
      </p:sp>
      <p:sp>
        <p:nvSpPr>
          <p:cNvPr id="87" name="Text 71"/>
          <p:cNvSpPr/>
          <p:nvPr/>
        </p:nvSpPr>
        <p:spPr>
          <a:xfrm>
            <a:off x="4636489" y="7240191"/>
            <a:ext cx="12810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Maior Capacidade</a:t>
            </a:r>
            <a:endParaRPr lang="en-US" sz="1125" dirty="0"/>
          </a:p>
        </p:txBody>
      </p:sp>
      <p:sp>
        <p:nvSpPr>
          <p:cNvPr id="88" name="Text 72"/>
          <p:cNvSpPr/>
          <p:nvPr/>
        </p:nvSpPr>
        <p:spPr>
          <a:xfrm>
            <a:off x="4848290" y="7440216"/>
            <a:ext cx="8574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 Módulo</a:t>
            </a:r>
            <a:endParaRPr lang="en-US" sz="1125" dirty="0"/>
          </a:p>
        </p:txBody>
      </p:sp>
      <p:sp>
        <p:nvSpPr>
          <p:cNvPr id="89" name="Text 73"/>
          <p:cNvSpPr/>
          <p:nvPr/>
        </p:nvSpPr>
        <p:spPr>
          <a:xfrm>
            <a:off x="6188971" y="6838355"/>
            <a:ext cx="140519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32</a:t>
            </a:r>
            <a:endParaRPr lang="en-US" sz="2700" dirty="0"/>
          </a:p>
        </p:txBody>
      </p:sp>
      <p:sp>
        <p:nvSpPr>
          <p:cNvPr id="90" name="Text 74"/>
          <p:cNvSpPr/>
          <p:nvPr/>
        </p:nvSpPr>
        <p:spPr>
          <a:xfrm>
            <a:off x="6188971" y="7240191"/>
            <a:ext cx="1405198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Bancos de Memória</a:t>
            </a:r>
            <a:endParaRPr lang="en-US" sz="1125" dirty="0"/>
          </a:p>
        </p:txBody>
      </p:sp>
      <p:sp>
        <p:nvSpPr>
          <p:cNvPr id="91" name="Text 75"/>
          <p:cNvSpPr/>
          <p:nvPr/>
        </p:nvSpPr>
        <p:spPr>
          <a:xfrm>
            <a:off x="6374067" y="7440216"/>
            <a:ext cx="10350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vs 16 na DDR4</a:t>
            </a:r>
            <a:endParaRPr lang="en-US" sz="1125" dirty="0"/>
          </a:p>
        </p:txBody>
      </p:sp>
      <p:sp>
        <p:nvSpPr>
          <p:cNvPr id="92" name="Text 76"/>
          <p:cNvSpPr/>
          <p:nvPr/>
        </p:nvSpPr>
        <p:spPr>
          <a:xfrm>
            <a:off x="8594378" y="8102798"/>
            <a:ext cx="4781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4</a:t>
            </a:r>
            <a:endParaRPr lang="en-US" sz="101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98862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89" y="458986"/>
            <a:ext cx="428625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04414" y="394692"/>
            <a:ext cx="6549507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 vs. DDR4: Avanços Tecnológicos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457200" y="1030486"/>
            <a:ext cx="8229600" cy="2314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2"/>
          <p:cNvSpPr/>
          <p:nvPr/>
        </p:nvSpPr>
        <p:spPr>
          <a:xfrm>
            <a:off x="628650" y="1444823"/>
            <a:ext cx="367367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DDR4 (Geração Anterior)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628650" y="1787723"/>
            <a:ext cx="3602236" cy="1143000"/>
          </a:xfrm>
          <a:prstGeom prst="rect">
            <a:avLst/>
          </a:prstGeom>
          <a:solidFill>
            <a:srgbClr val="FEF3C7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666" y="1902023"/>
            <a:ext cx="482203" cy="4286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2950" y="2444948"/>
            <a:ext cx="344507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 Estabelecida</a:t>
            </a:r>
            <a:endParaRPr lang="en-US" sz="1013" dirty="0"/>
          </a:p>
        </p:txBody>
      </p:sp>
      <p:sp>
        <p:nvSpPr>
          <p:cNvPr id="10" name="Text 5"/>
          <p:cNvSpPr/>
          <p:nvPr/>
        </p:nvSpPr>
        <p:spPr>
          <a:xfrm>
            <a:off x="742950" y="2644973"/>
            <a:ext cx="344507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453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2014-2024</a:t>
            </a:r>
            <a:endParaRPr lang="en-US" sz="9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486" y="2059186"/>
            <a:ext cx="225028" cy="2571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913114" y="1201936"/>
            <a:ext cx="367367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 (Nova Geração)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832" y="1544836"/>
            <a:ext cx="1828800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13114" y="2802136"/>
            <a:ext cx="367367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 do Futuro</a:t>
            </a:r>
            <a:endParaRPr lang="en-US" sz="1013" dirty="0"/>
          </a:p>
        </p:txBody>
      </p:sp>
      <p:sp>
        <p:nvSpPr>
          <p:cNvPr id="15" name="Text 8"/>
          <p:cNvSpPr/>
          <p:nvPr/>
        </p:nvSpPr>
        <p:spPr>
          <a:xfrm>
            <a:off x="4913114" y="3002161"/>
            <a:ext cx="367367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2021-presente</a:t>
            </a:r>
            <a:endParaRPr lang="en-US" sz="900" dirty="0"/>
          </a:p>
        </p:txBody>
      </p:sp>
      <p:sp>
        <p:nvSpPr>
          <p:cNvPr id="16" name="Shape 9"/>
          <p:cNvSpPr/>
          <p:nvPr/>
        </p:nvSpPr>
        <p:spPr>
          <a:xfrm>
            <a:off x="457200" y="3516511"/>
            <a:ext cx="8229600" cy="34718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0"/>
          <p:cNvSpPr/>
          <p:nvPr/>
        </p:nvSpPr>
        <p:spPr>
          <a:xfrm>
            <a:off x="457200" y="3516511"/>
            <a:ext cx="8229600" cy="4286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8" name="Text 11"/>
          <p:cNvSpPr/>
          <p:nvPr/>
        </p:nvSpPr>
        <p:spPr>
          <a:xfrm>
            <a:off x="457200" y="3516511"/>
            <a:ext cx="2962089" cy="428625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Característica</a:t>
            </a:r>
            <a:endParaRPr lang="en-US" sz="1125" dirty="0"/>
          </a:p>
        </p:txBody>
      </p:sp>
      <p:sp>
        <p:nvSpPr>
          <p:cNvPr id="19" name="Text 12"/>
          <p:cNvSpPr/>
          <p:nvPr/>
        </p:nvSpPr>
        <p:spPr>
          <a:xfrm>
            <a:off x="3347851" y="3516511"/>
            <a:ext cx="2721490" cy="428625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DDR4</a:t>
            </a:r>
            <a:endParaRPr lang="en-US" sz="1125" dirty="0"/>
          </a:p>
        </p:txBody>
      </p:sp>
      <p:sp>
        <p:nvSpPr>
          <p:cNvPr id="20" name="Text 13"/>
          <p:cNvSpPr/>
          <p:nvPr/>
        </p:nvSpPr>
        <p:spPr>
          <a:xfrm>
            <a:off x="5997904" y="3516511"/>
            <a:ext cx="2760334" cy="428625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</a:t>
            </a:r>
            <a:endParaRPr lang="en-US" sz="1125" dirty="0"/>
          </a:p>
        </p:txBody>
      </p:sp>
      <p:sp>
        <p:nvSpPr>
          <p:cNvPr id="21" name="Text 14"/>
          <p:cNvSpPr/>
          <p:nvPr/>
        </p:nvSpPr>
        <p:spPr>
          <a:xfrm>
            <a:off x="457200" y="3945136"/>
            <a:ext cx="2962089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Taxa de Dados</a:t>
            </a:r>
            <a:endParaRPr lang="en-US" sz="1013" dirty="0"/>
          </a:p>
        </p:txBody>
      </p:sp>
      <p:sp>
        <p:nvSpPr>
          <p:cNvPr id="22" name="Shape 15"/>
          <p:cNvSpPr/>
          <p:nvPr/>
        </p:nvSpPr>
        <p:spPr>
          <a:xfrm>
            <a:off x="3347851" y="3945136"/>
            <a:ext cx="2650052" cy="432197"/>
          </a:xfrm>
          <a:prstGeom prst="rect">
            <a:avLst/>
          </a:prstGeom>
          <a:solidFill>
            <a:srgbClr val="FDE68A"/>
          </a:solidFill>
          <a:ln/>
        </p:spPr>
      </p:sp>
      <p:sp>
        <p:nvSpPr>
          <p:cNvPr id="23" name="Text 16"/>
          <p:cNvSpPr/>
          <p:nvPr/>
        </p:nvSpPr>
        <p:spPr>
          <a:xfrm>
            <a:off x="3347851" y="3945136"/>
            <a:ext cx="2721490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2133-3200 MT/s</a:t>
            </a:r>
            <a:endParaRPr lang="en-US" sz="1013" dirty="0"/>
          </a:p>
        </p:txBody>
      </p:sp>
      <p:sp>
        <p:nvSpPr>
          <p:cNvPr id="24" name="Shape 17"/>
          <p:cNvSpPr/>
          <p:nvPr/>
        </p:nvSpPr>
        <p:spPr>
          <a:xfrm>
            <a:off x="5997904" y="3945136"/>
            <a:ext cx="2688896" cy="432197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25" name="Text 18"/>
          <p:cNvSpPr/>
          <p:nvPr/>
        </p:nvSpPr>
        <p:spPr>
          <a:xfrm>
            <a:off x="5997904" y="3945136"/>
            <a:ext cx="2760334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4800-8800 MT/s</a:t>
            </a:r>
            <a:endParaRPr lang="en-US" sz="1013" dirty="0"/>
          </a:p>
        </p:txBody>
      </p:sp>
      <p:sp>
        <p:nvSpPr>
          <p:cNvPr id="26" name="Text 19"/>
          <p:cNvSpPr/>
          <p:nvPr/>
        </p:nvSpPr>
        <p:spPr>
          <a:xfrm>
            <a:off x="457200" y="4377333"/>
            <a:ext cx="2962089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Tensão de Operação</a:t>
            </a:r>
            <a:endParaRPr lang="en-US" sz="1013" dirty="0"/>
          </a:p>
        </p:txBody>
      </p:sp>
      <p:sp>
        <p:nvSpPr>
          <p:cNvPr id="27" name="Shape 20"/>
          <p:cNvSpPr/>
          <p:nvPr/>
        </p:nvSpPr>
        <p:spPr>
          <a:xfrm>
            <a:off x="3347851" y="4377333"/>
            <a:ext cx="2650052" cy="435769"/>
          </a:xfrm>
          <a:prstGeom prst="rect">
            <a:avLst/>
          </a:prstGeom>
          <a:solidFill>
            <a:srgbClr val="FDE68A"/>
          </a:solidFill>
          <a:ln/>
        </p:spPr>
      </p:sp>
      <p:sp>
        <p:nvSpPr>
          <p:cNvPr id="28" name="Text 21"/>
          <p:cNvSpPr/>
          <p:nvPr/>
        </p:nvSpPr>
        <p:spPr>
          <a:xfrm>
            <a:off x="3347851" y="4377333"/>
            <a:ext cx="2721490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1.2V</a:t>
            </a:r>
            <a:endParaRPr lang="en-US" sz="1013" dirty="0"/>
          </a:p>
        </p:txBody>
      </p:sp>
      <p:sp>
        <p:nvSpPr>
          <p:cNvPr id="29" name="Shape 22"/>
          <p:cNvSpPr/>
          <p:nvPr/>
        </p:nvSpPr>
        <p:spPr>
          <a:xfrm>
            <a:off x="5997904" y="4377333"/>
            <a:ext cx="2688896" cy="435769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30" name="Text 23"/>
          <p:cNvSpPr/>
          <p:nvPr/>
        </p:nvSpPr>
        <p:spPr>
          <a:xfrm>
            <a:off x="5997904" y="4377333"/>
            <a:ext cx="2760334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1.1V</a:t>
            </a:r>
            <a:endParaRPr lang="en-US" sz="1013" dirty="0"/>
          </a:p>
        </p:txBody>
      </p:sp>
      <p:sp>
        <p:nvSpPr>
          <p:cNvPr id="31" name="Text 24"/>
          <p:cNvSpPr/>
          <p:nvPr/>
        </p:nvSpPr>
        <p:spPr>
          <a:xfrm>
            <a:off x="457200" y="4813102"/>
            <a:ext cx="2962089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Prefetch</a:t>
            </a:r>
            <a:endParaRPr lang="en-US" sz="1013" dirty="0"/>
          </a:p>
        </p:txBody>
      </p:sp>
      <p:sp>
        <p:nvSpPr>
          <p:cNvPr id="32" name="Shape 25"/>
          <p:cNvSpPr/>
          <p:nvPr/>
        </p:nvSpPr>
        <p:spPr>
          <a:xfrm>
            <a:off x="3347851" y="4813102"/>
            <a:ext cx="2650052" cy="435769"/>
          </a:xfrm>
          <a:prstGeom prst="rect">
            <a:avLst/>
          </a:prstGeom>
          <a:solidFill>
            <a:srgbClr val="FDE68A"/>
          </a:solidFill>
          <a:ln/>
        </p:spPr>
      </p:sp>
      <p:sp>
        <p:nvSpPr>
          <p:cNvPr id="33" name="Text 26"/>
          <p:cNvSpPr/>
          <p:nvPr/>
        </p:nvSpPr>
        <p:spPr>
          <a:xfrm>
            <a:off x="3347851" y="4813102"/>
            <a:ext cx="2721490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8n (BL8)</a:t>
            </a:r>
            <a:endParaRPr lang="en-US" sz="1013" dirty="0"/>
          </a:p>
        </p:txBody>
      </p:sp>
      <p:sp>
        <p:nvSpPr>
          <p:cNvPr id="34" name="Shape 27"/>
          <p:cNvSpPr/>
          <p:nvPr/>
        </p:nvSpPr>
        <p:spPr>
          <a:xfrm>
            <a:off x="5997904" y="4813102"/>
            <a:ext cx="2688896" cy="435769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35" name="Text 28"/>
          <p:cNvSpPr/>
          <p:nvPr/>
        </p:nvSpPr>
        <p:spPr>
          <a:xfrm>
            <a:off x="5997904" y="4813102"/>
            <a:ext cx="2760334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16n (BL16)</a:t>
            </a:r>
            <a:endParaRPr lang="en-US" sz="1013" dirty="0"/>
          </a:p>
        </p:txBody>
      </p:sp>
      <p:sp>
        <p:nvSpPr>
          <p:cNvPr id="36" name="Text 29"/>
          <p:cNvSpPr/>
          <p:nvPr/>
        </p:nvSpPr>
        <p:spPr>
          <a:xfrm>
            <a:off x="457200" y="5248870"/>
            <a:ext cx="2962089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Bancos de Memória</a:t>
            </a:r>
            <a:endParaRPr lang="en-US" sz="1013" dirty="0"/>
          </a:p>
        </p:txBody>
      </p:sp>
      <p:sp>
        <p:nvSpPr>
          <p:cNvPr id="37" name="Shape 30"/>
          <p:cNvSpPr/>
          <p:nvPr/>
        </p:nvSpPr>
        <p:spPr>
          <a:xfrm>
            <a:off x="3347851" y="5248870"/>
            <a:ext cx="2650052" cy="435769"/>
          </a:xfrm>
          <a:prstGeom prst="rect">
            <a:avLst/>
          </a:prstGeom>
          <a:solidFill>
            <a:srgbClr val="FDE68A"/>
          </a:solidFill>
          <a:ln/>
        </p:spPr>
      </p:sp>
      <p:sp>
        <p:nvSpPr>
          <p:cNvPr id="38" name="Text 31"/>
          <p:cNvSpPr/>
          <p:nvPr/>
        </p:nvSpPr>
        <p:spPr>
          <a:xfrm>
            <a:off x="3347851" y="5248870"/>
            <a:ext cx="2721490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 bancos</a:t>
            </a:r>
            <a:endParaRPr lang="en-US" sz="1013" dirty="0"/>
          </a:p>
        </p:txBody>
      </p:sp>
      <p:sp>
        <p:nvSpPr>
          <p:cNvPr id="39" name="Shape 32"/>
          <p:cNvSpPr/>
          <p:nvPr/>
        </p:nvSpPr>
        <p:spPr>
          <a:xfrm>
            <a:off x="5997904" y="5248870"/>
            <a:ext cx="2688896" cy="435769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40" name="Text 33"/>
          <p:cNvSpPr/>
          <p:nvPr/>
        </p:nvSpPr>
        <p:spPr>
          <a:xfrm>
            <a:off x="5997904" y="5248870"/>
            <a:ext cx="2760334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32 bancos</a:t>
            </a:r>
            <a:endParaRPr lang="en-US" sz="1013" dirty="0"/>
          </a:p>
        </p:txBody>
      </p:sp>
      <p:sp>
        <p:nvSpPr>
          <p:cNvPr id="41" name="Text 34"/>
          <p:cNvSpPr/>
          <p:nvPr/>
        </p:nvSpPr>
        <p:spPr>
          <a:xfrm>
            <a:off x="457200" y="5684639"/>
            <a:ext cx="2962089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 de Canal</a:t>
            </a:r>
            <a:endParaRPr lang="en-US" sz="1013" dirty="0"/>
          </a:p>
        </p:txBody>
      </p:sp>
      <p:sp>
        <p:nvSpPr>
          <p:cNvPr id="42" name="Shape 35"/>
          <p:cNvSpPr/>
          <p:nvPr/>
        </p:nvSpPr>
        <p:spPr>
          <a:xfrm>
            <a:off x="3347851" y="5684639"/>
            <a:ext cx="2650052" cy="435769"/>
          </a:xfrm>
          <a:prstGeom prst="rect">
            <a:avLst/>
          </a:prstGeom>
          <a:solidFill>
            <a:srgbClr val="FDE68A"/>
          </a:solidFill>
          <a:ln/>
        </p:spPr>
      </p:sp>
      <p:sp>
        <p:nvSpPr>
          <p:cNvPr id="43" name="Text 36"/>
          <p:cNvSpPr/>
          <p:nvPr/>
        </p:nvSpPr>
        <p:spPr>
          <a:xfrm>
            <a:off x="3347851" y="5684639"/>
            <a:ext cx="2721490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x 64-bit</a:t>
            </a:r>
            <a:endParaRPr lang="en-US" sz="1013" dirty="0"/>
          </a:p>
        </p:txBody>
      </p:sp>
      <p:sp>
        <p:nvSpPr>
          <p:cNvPr id="44" name="Shape 37"/>
          <p:cNvSpPr/>
          <p:nvPr/>
        </p:nvSpPr>
        <p:spPr>
          <a:xfrm>
            <a:off x="5997904" y="5684639"/>
            <a:ext cx="2688896" cy="435769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45" name="Text 38"/>
          <p:cNvSpPr/>
          <p:nvPr/>
        </p:nvSpPr>
        <p:spPr>
          <a:xfrm>
            <a:off x="5997904" y="5684639"/>
            <a:ext cx="2760334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x 32-bit</a:t>
            </a:r>
            <a:endParaRPr lang="en-US" sz="1013" dirty="0"/>
          </a:p>
        </p:txBody>
      </p:sp>
      <p:sp>
        <p:nvSpPr>
          <p:cNvPr id="46" name="Text 39"/>
          <p:cNvSpPr/>
          <p:nvPr/>
        </p:nvSpPr>
        <p:spPr>
          <a:xfrm>
            <a:off x="457200" y="6120408"/>
            <a:ext cx="2962089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Capacidade Máxima</a:t>
            </a:r>
            <a:endParaRPr lang="en-US" sz="1013" dirty="0"/>
          </a:p>
        </p:txBody>
      </p:sp>
      <p:sp>
        <p:nvSpPr>
          <p:cNvPr id="47" name="Shape 40"/>
          <p:cNvSpPr/>
          <p:nvPr/>
        </p:nvSpPr>
        <p:spPr>
          <a:xfrm>
            <a:off x="3347851" y="6120408"/>
            <a:ext cx="2650052" cy="435769"/>
          </a:xfrm>
          <a:prstGeom prst="rect">
            <a:avLst/>
          </a:prstGeom>
          <a:solidFill>
            <a:srgbClr val="FDE68A"/>
          </a:solidFill>
          <a:ln/>
        </p:spPr>
      </p:sp>
      <p:sp>
        <p:nvSpPr>
          <p:cNvPr id="48" name="Text 41"/>
          <p:cNvSpPr/>
          <p:nvPr/>
        </p:nvSpPr>
        <p:spPr>
          <a:xfrm>
            <a:off x="3347851" y="6120408"/>
            <a:ext cx="2721490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32GB por módulo</a:t>
            </a:r>
            <a:endParaRPr lang="en-US" sz="1013" dirty="0"/>
          </a:p>
        </p:txBody>
      </p:sp>
      <p:sp>
        <p:nvSpPr>
          <p:cNvPr id="49" name="Shape 42"/>
          <p:cNvSpPr/>
          <p:nvPr/>
        </p:nvSpPr>
        <p:spPr>
          <a:xfrm>
            <a:off x="5997904" y="6120408"/>
            <a:ext cx="2688896" cy="435769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50" name="Text 43"/>
          <p:cNvSpPr/>
          <p:nvPr/>
        </p:nvSpPr>
        <p:spPr>
          <a:xfrm>
            <a:off x="5997904" y="6120408"/>
            <a:ext cx="2760334" cy="435769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128GB por módulo</a:t>
            </a:r>
            <a:endParaRPr lang="en-US" sz="1013" dirty="0"/>
          </a:p>
        </p:txBody>
      </p:sp>
      <p:sp>
        <p:nvSpPr>
          <p:cNvPr id="51" name="Text 44"/>
          <p:cNvSpPr/>
          <p:nvPr/>
        </p:nvSpPr>
        <p:spPr>
          <a:xfrm>
            <a:off x="457200" y="6556177"/>
            <a:ext cx="2962089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ECC</a:t>
            </a:r>
            <a:endParaRPr lang="en-US" sz="1013" dirty="0"/>
          </a:p>
        </p:txBody>
      </p:sp>
      <p:sp>
        <p:nvSpPr>
          <p:cNvPr id="52" name="Shape 45"/>
          <p:cNvSpPr/>
          <p:nvPr/>
        </p:nvSpPr>
        <p:spPr>
          <a:xfrm>
            <a:off x="3347851" y="6556177"/>
            <a:ext cx="2650052" cy="432197"/>
          </a:xfrm>
          <a:prstGeom prst="rect">
            <a:avLst/>
          </a:prstGeom>
          <a:solidFill>
            <a:srgbClr val="FDE68A"/>
          </a:solidFill>
          <a:ln/>
        </p:spPr>
      </p:sp>
      <p:sp>
        <p:nvSpPr>
          <p:cNvPr id="53" name="Text 46"/>
          <p:cNvSpPr/>
          <p:nvPr/>
        </p:nvSpPr>
        <p:spPr>
          <a:xfrm>
            <a:off x="3347851" y="6556177"/>
            <a:ext cx="2721490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Externo (opcional)</a:t>
            </a:r>
            <a:endParaRPr lang="en-US" sz="1013" dirty="0"/>
          </a:p>
        </p:txBody>
      </p:sp>
      <p:sp>
        <p:nvSpPr>
          <p:cNvPr id="54" name="Shape 47"/>
          <p:cNvSpPr/>
          <p:nvPr/>
        </p:nvSpPr>
        <p:spPr>
          <a:xfrm>
            <a:off x="5997904" y="6556177"/>
            <a:ext cx="2688896" cy="432197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55" name="Text 48"/>
          <p:cNvSpPr/>
          <p:nvPr/>
        </p:nvSpPr>
        <p:spPr>
          <a:xfrm>
            <a:off x="5997904" y="6556177"/>
            <a:ext cx="2760334" cy="432197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On-Die (integrado)</a:t>
            </a:r>
            <a:endParaRPr lang="en-US" sz="1013" dirty="0"/>
          </a:p>
        </p:txBody>
      </p:sp>
      <p:sp>
        <p:nvSpPr>
          <p:cNvPr id="56" name="Shape 49"/>
          <p:cNvSpPr/>
          <p:nvPr/>
        </p:nvSpPr>
        <p:spPr>
          <a:xfrm>
            <a:off x="457200" y="7159823"/>
            <a:ext cx="8229600" cy="1257300"/>
          </a:xfrm>
          <a:prstGeom prst="rect">
            <a:avLst/>
          </a:prstGeom>
          <a:solidFill>
            <a:srgbClr val="059669"/>
          </a:solidFill>
          <a:ln/>
        </p:spPr>
      </p:sp>
      <p:pic>
        <p:nvPicPr>
          <p:cNvPr id="5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7352705"/>
            <a:ext cx="241102" cy="214313"/>
          </a:xfrm>
          <a:prstGeom prst="rect">
            <a:avLst/>
          </a:prstGeom>
        </p:spPr>
      </p:pic>
      <p:sp>
        <p:nvSpPr>
          <p:cNvPr id="58" name="Text 50"/>
          <p:cNvSpPr/>
          <p:nvPr/>
        </p:nvSpPr>
        <p:spPr>
          <a:xfrm>
            <a:off x="984052" y="7331273"/>
            <a:ext cx="327284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Principais Vantagens da DDR5</a:t>
            </a:r>
            <a:endParaRPr lang="en-US" sz="1688" dirty="0"/>
          </a:p>
        </p:txBody>
      </p:sp>
      <p:sp>
        <p:nvSpPr>
          <p:cNvPr id="59" name="Text 51"/>
          <p:cNvSpPr/>
          <p:nvPr/>
        </p:nvSpPr>
        <p:spPr>
          <a:xfrm>
            <a:off x="628650" y="7702748"/>
            <a:ext cx="19145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A7F3D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2x</a:t>
            </a:r>
            <a:endParaRPr lang="en-US" sz="2025" dirty="0"/>
          </a:p>
        </p:txBody>
      </p:sp>
      <p:sp>
        <p:nvSpPr>
          <p:cNvPr id="60" name="Text 52"/>
          <p:cNvSpPr/>
          <p:nvPr/>
        </p:nvSpPr>
        <p:spPr>
          <a:xfrm>
            <a:off x="628650" y="8045648"/>
            <a:ext cx="19145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Largura de Banda</a:t>
            </a:r>
            <a:endParaRPr lang="en-US" sz="1013" dirty="0"/>
          </a:p>
        </p:txBody>
      </p:sp>
      <p:sp>
        <p:nvSpPr>
          <p:cNvPr id="61" name="Text 53"/>
          <p:cNvSpPr/>
          <p:nvPr/>
        </p:nvSpPr>
        <p:spPr>
          <a:xfrm>
            <a:off x="2643188" y="7702748"/>
            <a:ext cx="19145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025" dirty="0"/>
          </a:p>
        </p:txBody>
      </p:sp>
      <p:sp>
        <p:nvSpPr>
          <p:cNvPr id="62" name="Text 54"/>
          <p:cNvSpPr/>
          <p:nvPr/>
        </p:nvSpPr>
        <p:spPr>
          <a:xfrm>
            <a:off x="2643188" y="8045648"/>
            <a:ext cx="19145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Menos Consumo</a:t>
            </a:r>
            <a:endParaRPr lang="en-US" sz="1013" dirty="0"/>
          </a:p>
        </p:txBody>
      </p:sp>
      <p:sp>
        <p:nvSpPr>
          <p:cNvPr id="63" name="Text 55"/>
          <p:cNvSpPr/>
          <p:nvPr/>
        </p:nvSpPr>
        <p:spPr>
          <a:xfrm>
            <a:off x="4657725" y="7702748"/>
            <a:ext cx="19145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4x</a:t>
            </a:r>
            <a:endParaRPr lang="en-US" sz="2025" dirty="0"/>
          </a:p>
        </p:txBody>
      </p:sp>
      <p:sp>
        <p:nvSpPr>
          <p:cNvPr id="64" name="Text 56"/>
          <p:cNvSpPr/>
          <p:nvPr/>
        </p:nvSpPr>
        <p:spPr>
          <a:xfrm>
            <a:off x="4657725" y="8045648"/>
            <a:ext cx="19145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Maior Capacidade</a:t>
            </a:r>
            <a:endParaRPr lang="en-US" sz="1013" dirty="0"/>
          </a:p>
        </p:txBody>
      </p:sp>
      <p:sp>
        <p:nvSpPr>
          <p:cNvPr id="65" name="Text 57"/>
          <p:cNvSpPr/>
          <p:nvPr/>
        </p:nvSpPr>
        <p:spPr>
          <a:xfrm>
            <a:off x="6672263" y="7702748"/>
            <a:ext cx="19145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2025" dirty="0"/>
          </a:p>
        </p:txBody>
      </p:sp>
      <p:sp>
        <p:nvSpPr>
          <p:cNvPr id="66" name="Text 58"/>
          <p:cNvSpPr/>
          <p:nvPr/>
        </p:nvSpPr>
        <p:spPr>
          <a:xfrm>
            <a:off x="6672263" y="8045648"/>
            <a:ext cx="19145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Mais Bancos</a:t>
            </a:r>
            <a:endParaRPr lang="en-US" sz="1013" dirty="0"/>
          </a:p>
        </p:txBody>
      </p:sp>
      <p:sp>
        <p:nvSpPr>
          <p:cNvPr id="67" name="Text 59"/>
          <p:cNvSpPr/>
          <p:nvPr/>
        </p:nvSpPr>
        <p:spPr>
          <a:xfrm>
            <a:off x="8594378" y="8652867"/>
            <a:ext cx="4781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5</a:t>
            </a:r>
            <a:endParaRPr lang="en-US" sz="101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042451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1873448"/>
          </a:xfrm>
          <a:prstGeom prst="rect">
            <a:avLst/>
          </a:prstGeom>
          <a:solidFill>
            <a:srgbClr val="1D4ED8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7586"/>
            <a:ext cx="428625" cy="34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623292"/>
            <a:ext cx="3548239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DDR5: Inovações Arquiteturais Chave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685800" y="1544836"/>
            <a:ext cx="5557838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Cinco inovações fundamentais que revolucionam o desempenho, </a:t>
            </a:r>
            <a:endParaRPr lang="en-US" sz="1350" dirty="0"/>
          </a:p>
          <a:p>
            <a:pPr indent="0" marL="0">
              <a:buNone/>
            </a:pPr>
            <a:r>
              <a:rPr lang="en-US" sz="1350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eficiência e confiabilidade da memória RAM moderna.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708124"/>
            <a:ext cx="2057400" cy="137160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457200" y="2502098"/>
            <a:ext cx="4000500" cy="2657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4"/>
          <p:cNvSpPr/>
          <p:nvPr/>
        </p:nvSpPr>
        <p:spPr>
          <a:xfrm>
            <a:off x="628650" y="2673548"/>
            <a:ext cx="457200" cy="457200"/>
          </a:xfrm>
          <a:prstGeom prst="ellipse">
            <a:avLst/>
          </a:prstGeom>
          <a:solidFill>
            <a:srgbClr val="2563EB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2816423"/>
            <a:ext cx="171450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00150" y="2787848"/>
            <a:ext cx="1866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Prefetch Aprimorado</a:t>
            </a:r>
            <a:endParaRPr lang="en-US" sz="1350" dirty="0"/>
          </a:p>
        </p:txBody>
      </p:sp>
      <p:sp>
        <p:nvSpPr>
          <p:cNvPr id="12" name="Shape 6"/>
          <p:cNvSpPr/>
          <p:nvPr/>
        </p:nvSpPr>
        <p:spPr>
          <a:xfrm>
            <a:off x="628650" y="3302198"/>
            <a:ext cx="3657600" cy="82867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3" name="Shape 7"/>
          <p:cNvSpPr/>
          <p:nvPr/>
        </p:nvSpPr>
        <p:spPr>
          <a:xfrm>
            <a:off x="628650" y="3302198"/>
            <a:ext cx="28575" cy="82867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52217"/>
            <a:ext cx="96441" cy="1285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96541" y="3429000"/>
            <a:ext cx="1549440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Burst Length 16 (BL16)</a:t>
            </a:r>
            <a:endParaRPr lang="en-US" sz="1013" dirty="0"/>
          </a:p>
        </p:txBody>
      </p:sp>
      <p:sp>
        <p:nvSpPr>
          <p:cNvPr id="16" name="Text 9"/>
          <p:cNvSpPr/>
          <p:nvPr/>
        </p:nvSpPr>
        <p:spPr>
          <a:xfrm>
            <a:off x="742950" y="3680817"/>
            <a:ext cx="4140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DDR4:</a:t>
            </a:r>
            <a:endParaRPr lang="en-US" sz="900" dirty="0"/>
          </a:p>
        </p:txBody>
      </p:sp>
      <p:sp>
        <p:nvSpPr>
          <p:cNvPr id="17" name="Text 10"/>
          <p:cNvSpPr/>
          <p:nvPr/>
        </p:nvSpPr>
        <p:spPr>
          <a:xfrm>
            <a:off x="1085515" y="3680817"/>
            <a:ext cx="11738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BL8 (8 bits por ciclo)</a:t>
            </a:r>
            <a:endParaRPr lang="en-US" sz="900" dirty="0"/>
          </a:p>
        </p:txBody>
      </p:sp>
      <p:sp>
        <p:nvSpPr>
          <p:cNvPr id="18" name="Text 11"/>
          <p:cNvSpPr/>
          <p:nvPr/>
        </p:nvSpPr>
        <p:spPr>
          <a:xfrm>
            <a:off x="742950" y="3852267"/>
            <a:ext cx="4140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DDR5:</a:t>
            </a:r>
            <a:endParaRPr lang="en-US" sz="900" dirty="0"/>
          </a:p>
        </p:txBody>
      </p:sp>
      <p:sp>
        <p:nvSpPr>
          <p:cNvPr id="19" name="Text 12"/>
          <p:cNvSpPr/>
          <p:nvPr/>
        </p:nvSpPr>
        <p:spPr>
          <a:xfrm>
            <a:off x="1085515" y="3852267"/>
            <a:ext cx="1304627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BL16 (16 bits por ciclo)</a:t>
            </a:r>
            <a:endParaRPr lang="en-US" sz="900" dirty="0"/>
          </a:p>
        </p:txBody>
      </p:sp>
      <p:sp>
        <p:nvSpPr>
          <p:cNvPr id="20" name="Shape 13"/>
          <p:cNvSpPr/>
          <p:nvPr/>
        </p:nvSpPr>
        <p:spPr>
          <a:xfrm>
            <a:off x="628650" y="4245173"/>
            <a:ext cx="3657600" cy="5715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4388048"/>
            <a:ext cx="85725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915544" y="4366617"/>
            <a:ext cx="6344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Benefício:</a:t>
            </a:r>
            <a:endParaRPr lang="en-US" sz="900" dirty="0"/>
          </a:p>
        </p:txBody>
      </p:sp>
      <p:sp>
        <p:nvSpPr>
          <p:cNvPr id="23" name="Text 15"/>
          <p:cNvSpPr/>
          <p:nvPr/>
        </p:nvSpPr>
        <p:spPr>
          <a:xfrm>
            <a:off x="742950" y="4366617"/>
            <a:ext cx="3216418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Dobra a quantidade de dados pré-buscados,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melhorando significativamente a largura de banda efetiva.</a:t>
            </a:r>
            <a:endParaRPr lang="en-US" sz="900" dirty="0"/>
          </a:p>
        </p:txBody>
      </p:sp>
      <p:sp>
        <p:nvSpPr>
          <p:cNvPr id="24" name="Shape 16"/>
          <p:cNvSpPr/>
          <p:nvPr/>
        </p:nvSpPr>
        <p:spPr>
          <a:xfrm>
            <a:off x="4686300" y="2502098"/>
            <a:ext cx="4000500" cy="2657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Shape 17"/>
          <p:cNvSpPr/>
          <p:nvPr/>
        </p:nvSpPr>
        <p:spPr>
          <a:xfrm>
            <a:off x="4857750" y="2673548"/>
            <a:ext cx="457200" cy="457200"/>
          </a:xfrm>
          <a:prstGeom prst="ellipse">
            <a:avLst/>
          </a:prstGeom>
          <a:solidFill>
            <a:srgbClr val="7C3AED"/>
          </a:solidFill>
          <a:ln/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25" y="2816423"/>
            <a:ext cx="171450" cy="17145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5429250" y="2787848"/>
            <a:ext cx="22721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Subcanais Independentes</a:t>
            </a:r>
            <a:endParaRPr lang="en-US" sz="1350" dirty="0"/>
          </a:p>
        </p:txBody>
      </p:sp>
      <p:sp>
        <p:nvSpPr>
          <p:cNvPr id="28" name="Shape 19"/>
          <p:cNvSpPr/>
          <p:nvPr/>
        </p:nvSpPr>
        <p:spPr>
          <a:xfrm>
            <a:off x="4857750" y="3302198"/>
            <a:ext cx="3657600" cy="82867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9" name="Shape 20"/>
          <p:cNvSpPr/>
          <p:nvPr/>
        </p:nvSpPr>
        <p:spPr>
          <a:xfrm>
            <a:off x="4857750" y="3302198"/>
            <a:ext cx="28575" cy="82867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50" y="3452217"/>
            <a:ext cx="112514" cy="128588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5141714" y="3429000"/>
            <a:ext cx="1473175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 2 x 32-bit</a:t>
            </a:r>
            <a:endParaRPr lang="en-US" sz="1013" dirty="0"/>
          </a:p>
        </p:txBody>
      </p:sp>
      <p:sp>
        <p:nvSpPr>
          <p:cNvPr id="32" name="Text 22"/>
          <p:cNvSpPr/>
          <p:nvPr/>
        </p:nvSpPr>
        <p:spPr>
          <a:xfrm>
            <a:off x="4972050" y="3680817"/>
            <a:ext cx="4140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DDR4:</a:t>
            </a:r>
            <a:endParaRPr lang="en-US" sz="900" dirty="0"/>
          </a:p>
        </p:txBody>
      </p:sp>
      <p:sp>
        <p:nvSpPr>
          <p:cNvPr id="33" name="Text 23"/>
          <p:cNvSpPr/>
          <p:nvPr/>
        </p:nvSpPr>
        <p:spPr>
          <a:xfrm>
            <a:off x="5314615" y="3680817"/>
            <a:ext cx="10299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canal de 64 bits</a:t>
            </a:r>
            <a:endParaRPr lang="en-US" sz="900" dirty="0"/>
          </a:p>
        </p:txBody>
      </p:sp>
      <p:sp>
        <p:nvSpPr>
          <p:cNvPr id="34" name="Text 24"/>
          <p:cNvSpPr/>
          <p:nvPr/>
        </p:nvSpPr>
        <p:spPr>
          <a:xfrm>
            <a:off x="4972050" y="3852267"/>
            <a:ext cx="4140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DDR5:</a:t>
            </a:r>
            <a:endParaRPr lang="en-US" sz="900" dirty="0"/>
          </a:p>
        </p:txBody>
      </p:sp>
      <p:sp>
        <p:nvSpPr>
          <p:cNvPr id="35" name="Text 25"/>
          <p:cNvSpPr/>
          <p:nvPr/>
        </p:nvSpPr>
        <p:spPr>
          <a:xfrm>
            <a:off x="5314615" y="3852267"/>
            <a:ext cx="1563532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subcanais de 32 bits cada</a:t>
            </a:r>
            <a:endParaRPr lang="en-US" sz="900" dirty="0"/>
          </a:p>
        </p:txBody>
      </p:sp>
      <p:sp>
        <p:nvSpPr>
          <p:cNvPr id="36" name="Shape 26"/>
          <p:cNvSpPr/>
          <p:nvPr/>
        </p:nvSpPr>
        <p:spPr>
          <a:xfrm>
            <a:off x="4857750" y="4245173"/>
            <a:ext cx="3657600" cy="742950"/>
          </a:xfrm>
          <a:prstGeom prst="rect">
            <a:avLst/>
          </a:prstGeom>
          <a:solidFill>
            <a:srgbClr val="F5F3FF"/>
          </a:solidFill>
          <a:ln/>
        </p:spPr>
      </p:sp>
      <p:pic>
        <p:nvPicPr>
          <p:cNvPr id="3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050" y="4388048"/>
            <a:ext cx="85725" cy="114300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5144644" y="4366617"/>
            <a:ext cx="6344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Benefício:</a:t>
            </a:r>
            <a:endParaRPr lang="en-US" sz="900" dirty="0"/>
          </a:p>
        </p:txBody>
      </p:sp>
      <p:sp>
        <p:nvSpPr>
          <p:cNvPr id="39" name="Text 28"/>
          <p:cNvSpPr/>
          <p:nvPr/>
        </p:nvSpPr>
        <p:spPr>
          <a:xfrm>
            <a:off x="4972050" y="4366617"/>
            <a:ext cx="3325918" cy="4982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Permite acesso paralelo a diferentes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partes do mesmo módulo, aumentando a eficiência em cargas multi-threaded.</a:t>
            </a:r>
            <a:endParaRPr lang="en-US" sz="900" dirty="0"/>
          </a:p>
        </p:txBody>
      </p:sp>
      <p:sp>
        <p:nvSpPr>
          <p:cNvPr id="40" name="Shape 29"/>
          <p:cNvSpPr/>
          <p:nvPr/>
        </p:nvSpPr>
        <p:spPr>
          <a:xfrm>
            <a:off x="457200" y="5388173"/>
            <a:ext cx="4000500" cy="24860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1" name="Shape 30"/>
          <p:cNvSpPr/>
          <p:nvPr/>
        </p:nvSpPr>
        <p:spPr>
          <a:xfrm>
            <a:off x="628650" y="5559623"/>
            <a:ext cx="457200" cy="457200"/>
          </a:xfrm>
          <a:prstGeom prst="ellipse">
            <a:avLst/>
          </a:prstGeom>
          <a:solidFill>
            <a:srgbClr val="059669"/>
          </a:solidFill>
          <a:ln/>
        </p:spPr>
      </p:sp>
      <p:pic>
        <p:nvPicPr>
          <p:cNvPr id="4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525" y="5702498"/>
            <a:ext cx="171450" cy="171450"/>
          </a:xfrm>
          <a:prstGeom prst="rect">
            <a:avLst/>
          </a:prstGeom>
        </p:spPr>
      </p:pic>
      <p:sp>
        <p:nvSpPr>
          <p:cNvPr id="43" name="Text 31"/>
          <p:cNvSpPr/>
          <p:nvPr/>
        </p:nvSpPr>
        <p:spPr>
          <a:xfrm>
            <a:off x="1200150" y="5673923"/>
            <a:ext cx="101184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On-Die ECC</a:t>
            </a:r>
            <a:endParaRPr lang="en-US" sz="1350" dirty="0"/>
          </a:p>
        </p:txBody>
      </p:sp>
      <p:sp>
        <p:nvSpPr>
          <p:cNvPr id="44" name="Shape 32"/>
          <p:cNvSpPr/>
          <p:nvPr/>
        </p:nvSpPr>
        <p:spPr>
          <a:xfrm>
            <a:off x="628650" y="6188273"/>
            <a:ext cx="3657600" cy="82867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45" name="Shape 33"/>
          <p:cNvSpPr/>
          <p:nvPr/>
        </p:nvSpPr>
        <p:spPr>
          <a:xfrm>
            <a:off x="628650" y="6188273"/>
            <a:ext cx="28575" cy="82867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4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950" y="6338292"/>
            <a:ext cx="128588" cy="128588"/>
          </a:xfrm>
          <a:prstGeom prst="rect">
            <a:avLst/>
          </a:prstGeom>
        </p:spPr>
      </p:pic>
      <p:sp>
        <p:nvSpPr>
          <p:cNvPr id="47" name="Text 34"/>
          <p:cNvSpPr/>
          <p:nvPr/>
        </p:nvSpPr>
        <p:spPr>
          <a:xfrm>
            <a:off x="928688" y="6315075"/>
            <a:ext cx="1754153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Correção Interna de Erros</a:t>
            </a:r>
            <a:endParaRPr lang="en-US" sz="1013" dirty="0"/>
          </a:p>
        </p:txBody>
      </p:sp>
      <p:sp>
        <p:nvSpPr>
          <p:cNvPr id="48" name="Text 35"/>
          <p:cNvSpPr/>
          <p:nvPr/>
        </p:nvSpPr>
        <p:spPr>
          <a:xfrm>
            <a:off x="742950" y="6559748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Correção de erros de bit único diretamente no chip DRAM,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sem overhead no controlador de memória.</a:t>
            </a:r>
            <a:endParaRPr lang="en-US" sz="900" dirty="0"/>
          </a:p>
        </p:txBody>
      </p:sp>
      <p:sp>
        <p:nvSpPr>
          <p:cNvPr id="49" name="Shape 36"/>
          <p:cNvSpPr/>
          <p:nvPr/>
        </p:nvSpPr>
        <p:spPr>
          <a:xfrm>
            <a:off x="628650" y="7131248"/>
            <a:ext cx="3657600" cy="571500"/>
          </a:xfrm>
          <a:prstGeom prst="rect">
            <a:avLst/>
          </a:prstGeom>
          <a:solidFill>
            <a:srgbClr val="ECFDF5"/>
          </a:solidFill>
          <a:ln/>
        </p:spPr>
      </p:sp>
      <p:pic>
        <p:nvPicPr>
          <p:cNvPr id="5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950" y="7274123"/>
            <a:ext cx="85725" cy="114300"/>
          </a:xfrm>
          <a:prstGeom prst="rect">
            <a:avLst/>
          </a:prstGeom>
        </p:spPr>
      </p:pic>
      <p:sp>
        <p:nvSpPr>
          <p:cNvPr id="51" name="Text 37"/>
          <p:cNvSpPr/>
          <p:nvPr/>
        </p:nvSpPr>
        <p:spPr>
          <a:xfrm>
            <a:off x="915544" y="7252692"/>
            <a:ext cx="6344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Benefício:</a:t>
            </a:r>
            <a:endParaRPr lang="en-US" sz="900" dirty="0"/>
          </a:p>
        </p:txBody>
      </p:sp>
      <p:sp>
        <p:nvSpPr>
          <p:cNvPr id="52" name="Text 38"/>
          <p:cNvSpPr/>
          <p:nvPr/>
        </p:nvSpPr>
        <p:spPr>
          <a:xfrm>
            <a:off x="742950" y="7252692"/>
            <a:ext cx="3290032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Melhora significativa na confiabilidade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e integridade dos dados, especialmente em altas velocidades.</a:t>
            </a:r>
            <a:endParaRPr lang="en-US" sz="900" dirty="0"/>
          </a:p>
        </p:txBody>
      </p:sp>
      <p:sp>
        <p:nvSpPr>
          <p:cNvPr id="53" name="Shape 39"/>
          <p:cNvSpPr/>
          <p:nvPr/>
        </p:nvSpPr>
        <p:spPr>
          <a:xfrm>
            <a:off x="4686300" y="5388173"/>
            <a:ext cx="4000500" cy="24860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9909" y="5702498"/>
            <a:ext cx="192881" cy="171450"/>
          </a:xfrm>
          <a:prstGeom prst="rect">
            <a:avLst/>
          </a:prstGeom>
        </p:spPr>
      </p:pic>
      <p:sp>
        <p:nvSpPr>
          <p:cNvPr id="55" name="Text 40"/>
          <p:cNvSpPr/>
          <p:nvPr/>
        </p:nvSpPr>
        <p:spPr>
          <a:xfrm>
            <a:off x="5429250" y="5673923"/>
            <a:ext cx="141750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PMIC Integrado</a:t>
            </a:r>
            <a:endParaRPr lang="en-US" sz="1350" dirty="0"/>
          </a:p>
        </p:txBody>
      </p:sp>
      <p:sp>
        <p:nvSpPr>
          <p:cNvPr id="56" name="Shape 41"/>
          <p:cNvSpPr/>
          <p:nvPr/>
        </p:nvSpPr>
        <p:spPr>
          <a:xfrm>
            <a:off x="4857750" y="6188273"/>
            <a:ext cx="3657600" cy="82867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7" name="Shape 42"/>
          <p:cNvSpPr/>
          <p:nvPr/>
        </p:nvSpPr>
        <p:spPr>
          <a:xfrm>
            <a:off x="4857750" y="6188273"/>
            <a:ext cx="28575" cy="82867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5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72050" y="6338292"/>
            <a:ext cx="128588" cy="128588"/>
          </a:xfrm>
          <a:prstGeom prst="rect">
            <a:avLst/>
          </a:prstGeom>
        </p:spPr>
      </p:pic>
      <p:sp>
        <p:nvSpPr>
          <p:cNvPr id="59" name="Text 43"/>
          <p:cNvSpPr/>
          <p:nvPr/>
        </p:nvSpPr>
        <p:spPr>
          <a:xfrm>
            <a:off x="5157788" y="6315075"/>
            <a:ext cx="2176165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Gerenciamento Local de Energia</a:t>
            </a:r>
            <a:endParaRPr lang="en-US" sz="1013" dirty="0"/>
          </a:p>
        </p:txBody>
      </p:sp>
      <p:sp>
        <p:nvSpPr>
          <p:cNvPr id="60" name="Text 44"/>
          <p:cNvSpPr/>
          <p:nvPr/>
        </p:nvSpPr>
        <p:spPr>
          <a:xfrm>
            <a:off x="4972050" y="6559748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Management IC no próprio módulo regula VDD (1.1V),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VDDQ (1.1V) e VPP (1.8V) localmente.</a:t>
            </a:r>
            <a:endParaRPr lang="en-US" sz="900" dirty="0"/>
          </a:p>
        </p:txBody>
      </p:sp>
      <p:pic>
        <p:nvPicPr>
          <p:cNvPr id="61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72050" y="7274123"/>
            <a:ext cx="85725" cy="114300"/>
          </a:xfrm>
          <a:prstGeom prst="rect">
            <a:avLst/>
          </a:prstGeom>
        </p:spPr>
      </p:pic>
      <p:sp>
        <p:nvSpPr>
          <p:cNvPr id="62" name="Text 45"/>
          <p:cNvSpPr/>
          <p:nvPr/>
        </p:nvSpPr>
        <p:spPr>
          <a:xfrm>
            <a:off x="5144644" y="7252692"/>
            <a:ext cx="6344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Benefício:</a:t>
            </a:r>
            <a:endParaRPr lang="en-US" sz="900" dirty="0"/>
          </a:p>
        </p:txBody>
      </p:sp>
      <p:sp>
        <p:nvSpPr>
          <p:cNvPr id="63" name="Text 46"/>
          <p:cNvSpPr/>
          <p:nvPr/>
        </p:nvSpPr>
        <p:spPr>
          <a:xfrm>
            <a:off x="4972050" y="7252692"/>
            <a:ext cx="328567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Tensões mais estáveis, melhor integridade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do sinal e simplificação do design da placa-mãe.</a:t>
            </a:r>
            <a:endParaRPr lang="en-US" sz="900" dirty="0"/>
          </a:p>
        </p:txBody>
      </p:sp>
      <p:sp>
        <p:nvSpPr>
          <p:cNvPr id="64" name="Shape 47"/>
          <p:cNvSpPr/>
          <p:nvPr/>
        </p:nvSpPr>
        <p:spPr>
          <a:xfrm>
            <a:off x="457200" y="8045648"/>
            <a:ext cx="8229600" cy="1921669"/>
          </a:xfrm>
          <a:prstGeom prst="rect">
            <a:avLst/>
          </a:prstGeom>
          <a:solidFill>
            <a:srgbClr val="7C3AED"/>
          </a:solidFill>
          <a:ln/>
        </p:spPr>
      </p:sp>
      <p:pic>
        <p:nvPicPr>
          <p:cNvPr id="6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8650" y="8238530"/>
            <a:ext cx="214313" cy="214313"/>
          </a:xfrm>
          <a:prstGeom prst="rect">
            <a:avLst/>
          </a:prstGeom>
        </p:spPr>
      </p:pic>
      <p:sp>
        <p:nvSpPr>
          <p:cNvPr id="66" name="Text 48"/>
          <p:cNvSpPr/>
          <p:nvPr/>
        </p:nvSpPr>
        <p:spPr>
          <a:xfrm>
            <a:off x="957263" y="8217098"/>
            <a:ext cx="239223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VREF Interno (On-Die)</a:t>
            </a:r>
            <a:endParaRPr lang="en-US" sz="1688" dirty="0"/>
          </a:p>
        </p:txBody>
      </p:sp>
      <p:sp>
        <p:nvSpPr>
          <p:cNvPr id="67" name="Text 49"/>
          <p:cNvSpPr/>
          <p:nvPr/>
        </p:nvSpPr>
        <p:spPr>
          <a:xfrm>
            <a:off x="628650" y="8588573"/>
            <a:ext cx="7958138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da tensão de referência diretamente dentro de cada chip DRAM, </a:t>
            </a:r>
            <a:endParaRPr lang="en-US" sz="1125" dirty="0"/>
          </a:p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eliminando ruídos e variações que poderiam ocorrer em trilhas externas.</a:t>
            </a:r>
            <a:endParaRPr lang="en-US" sz="1125" dirty="0"/>
          </a:p>
        </p:txBody>
      </p:sp>
      <p:sp>
        <p:nvSpPr>
          <p:cNvPr id="68" name="Shape 50"/>
          <p:cNvSpPr/>
          <p:nvPr/>
        </p:nvSpPr>
        <p:spPr>
          <a:xfrm>
            <a:off x="628650" y="9167217"/>
            <a:ext cx="2514600" cy="62865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69" name="Text 51"/>
          <p:cNvSpPr/>
          <p:nvPr/>
        </p:nvSpPr>
        <p:spPr>
          <a:xfrm>
            <a:off x="742950" y="9281517"/>
            <a:ext cx="2357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C7D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VREFDQ</a:t>
            </a:r>
            <a:endParaRPr lang="en-US" sz="900" dirty="0"/>
          </a:p>
        </p:txBody>
      </p:sp>
      <p:sp>
        <p:nvSpPr>
          <p:cNvPr id="70" name="Text 52"/>
          <p:cNvSpPr/>
          <p:nvPr/>
        </p:nvSpPr>
        <p:spPr>
          <a:xfrm>
            <a:off x="742950" y="9510117"/>
            <a:ext cx="2357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Referência para sinais de dados</a:t>
            </a:r>
            <a:endParaRPr lang="en-US" sz="900" dirty="0"/>
          </a:p>
        </p:txBody>
      </p:sp>
      <p:sp>
        <p:nvSpPr>
          <p:cNvPr id="71" name="Shape 53"/>
          <p:cNvSpPr/>
          <p:nvPr/>
        </p:nvSpPr>
        <p:spPr>
          <a:xfrm>
            <a:off x="3314700" y="9167217"/>
            <a:ext cx="2514600" cy="62865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72" name="Text 54"/>
          <p:cNvSpPr/>
          <p:nvPr/>
        </p:nvSpPr>
        <p:spPr>
          <a:xfrm>
            <a:off x="3429000" y="9281517"/>
            <a:ext cx="2357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VREFCA</a:t>
            </a:r>
            <a:endParaRPr lang="en-US" sz="900" dirty="0"/>
          </a:p>
        </p:txBody>
      </p:sp>
      <p:sp>
        <p:nvSpPr>
          <p:cNvPr id="73" name="Text 55"/>
          <p:cNvSpPr/>
          <p:nvPr/>
        </p:nvSpPr>
        <p:spPr>
          <a:xfrm>
            <a:off x="3429000" y="9510117"/>
            <a:ext cx="2357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Referência para comando/endereço</a:t>
            </a:r>
            <a:endParaRPr lang="en-US" sz="900" dirty="0"/>
          </a:p>
        </p:txBody>
      </p:sp>
      <p:sp>
        <p:nvSpPr>
          <p:cNvPr id="74" name="Shape 56"/>
          <p:cNvSpPr/>
          <p:nvPr/>
        </p:nvSpPr>
        <p:spPr>
          <a:xfrm>
            <a:off x="6000750" y="9167217"/>
            <a:ext cx="2514600" cy="62865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75" name="Text 57"/>
          <p:cNvSpPr/>
          <p:nvPr/>
        </p:nvSpPr>
        <p:spPr>
          <a:xfrm>
            <a:off x="6115050" y="9281517"/>
            <a:ext cx="2357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BCF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VREFCS</a:t>
            </a:r>
            <a:endParaRPr lang="en-US" sz="900" dirty="0"/>
          </a:p>
        </p:txBody>
      </p:sp>
      <p:sp>
        <p:nvSpPr>
          <p:cNvPr id="76" name="Text 58"/>
          <p:cNvSpPr/>
          <p:nvPr/>
        </p:nvSpPr>
        <p:spPr>
          <a:xfrm>
            <a:off x="6115050" y="9510117"/>
            <a:ext cx="2357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Referência para seleção de chip</a:t>
            </a:r>
            <a:endParaRPr lang="en-US" sz="900" dirty="0"/>
          </a:p>
        </p:txBody>
      </p:sp>
      <p:sp>
        <p:nvSpPr>
          <p:cNvPr id="77" name="Text 59"/>
          <p:cNvSpPr/>
          <p:nvPr/>
        </p:nvSpPr>
        <p:spPr>
          <a:xfrm>
            <a:off x="8594378" y="10088761"/>
            <a:ext cx="4781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6</a:t>
            </a:r>
            <a:endParaRPr lang="en-US" sz="101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03602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1530548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7586"/>
            <a:ext cx="342900" cy="34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43000" y="623292"/>
            <a:ext cx="4897766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DDR5: Aplicações e Impacto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685800" y="1223367"/>
            <a:ext cx="2913059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Transformando o desempenho em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527422" y="1223367"/>
            <a:ext cx="1411337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CPUs modernas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867322" y="1223367"/>
            <a:ext cx="16199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4957874" y="1223367"/>
            <a:ext cx="11469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centers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033399" y="1223367"/>
            <a:ext cx="16199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123952" y="1223367"/>
            <a:ext cx="72537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gaming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6777884" y="1223367"/>
            <a:ext cx="25731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963761" y="1223367"/>
            <a:ext cx="120232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workstations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685800" y="1501973"/>
            <a:ext cx="5321591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profissionais com largura de banda e eficiência sem precedentes.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457200" y="2159198"/>
            <a:ext cx="8229600" cy="21717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30648"/>
            <a:ext cx="257175" cy="2571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00125" y="2330648"/>
            <a:ext cx="406493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Compatibilidade com CPUs Modernas</a:t>
            </a:r>
            <a:endParaRPr lang="en-US" sz="1688" dirty="0"/>
          </a:p>
        </p:txBody>
      </p:sp>
      <p:sp>
        <p:nvSpPr>
          <p:cNvPr id="18" name="Shape 13"/>
          <p:cNvSpPr/>
          <p:nvPr/>
        </p:nvSpPr>
        <p:spPr>
          <a:xfrm>
            <a:off x="628650" y="2759273"/>
            <a:ext cx="3829050" cy="140017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9" name="Shape 14"/>
          <p:cNvSpPr/>
          <p:nvPr/>
        </p:nvSpPr>
        <p:spPr>
          <a:xfrm>
            <a:off x="628650" y="2759273"/>
            <a:ext cx="28575" cy="14001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0" name="Text 15"/>
          <p:cNvSpPr/>
          <p:nvPr/>
        </p:nvSpPr>
        <p:spPr>
          <a:xfrm>
            <a:off x="885825" y="2930723"/>
            <a:ext cx="47882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Intel</a:t>
            </a:r>
            <a:endParaRPr lang="en-US" sz="1350" dirty="0"/>
          </a:p>
        </p:txBody>
      </p:sp>
      <p:sp>
        <p:nvSpPr>
          <p:cNvPr id="21" name="Text 16"/>
          <p:cNvSpPr/>
          <p:nvPr/>
        </p:nvSpPr>
        <p:spPr>
          <a:xfrm>
            <a:off x="800100" y="3286125"/>
            <a:ext cx="1532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13" dirty="0"/>
          </a:p>
        </p:txBody>
      </p:sp>
      <p:sp>
        <p:nvSpPr>
          <p:cNvPr id="22" name="Text 17"/>
          <p:cNvSpPr/>
          <p:nvPr/>
        </p:nvSpPr>
        <p:spPr>
          <a:xfrm>
            <a:off x="881890" y="3286125"/>
            <a:ext cx="1655899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Alder Lake (12ª geração):</a:t>
            </a:r>
            <a:endParaRPr lang="en-US" sz="1013" dirty="0"/>
          </a:p>
        </p:txBody>
      </p:sp>
      <p:sp>
        <p:nvSpPr>
          <p:cNvPr id="23" name="Text 18"/>
          <p:cNvSpPr/>
          <p:nvPr/>
        </p:nvSpPr>
        <p:spPr>
          <a:xfrm>
            <a:off x="2466352" y="3286125"/>
            <a:ext cx="1701943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Suporte nativo DDR5-4800</a:t>
            </a:r>
            <a:endParaRPr lang="en-US" sz="1013" dirty="0"/>
          </a:p>
        </p:txBody>
      </p:sp>
      <p:sp>
        <p:nvSpPr>
          <p:cNvPr id="24" name="Text 19"/>
          <p:cNvSpPr/>
          <p:nvPr/>
        </p:nvSpPr>
        <p:spPr>
          <a:xfrm>
            <a:off x="800100" y="3543300"/>
            <a:ext cx="1532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13" dirty="0"/>
          </a:p>
        </p:txBody>
      </p:sp>
      <p:sp>
        <p:nvSpPr>
          <p:cNvPr id="25" name="Text 20"/>
          <p:cNvSpPr/>
          <p:nvPr/>
        </p:nvSpPr>
        <p:spPr>
          <a:xfrm>
            <a:off x="881890" y="3543300"/>
            <a:ext cx="1749912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Raptor Lake (13ª geração):</a:t>
            </a:r>
            <a:endParaRPr lang="en-US" sz="1013" dirty="0"/>
          </a:p>
        </p:txBody>
      </p:sp>
      <p:sp>
        <p:nvSpPr>
          <p:cNvPr id="26" name="Text 21"/>
          <p:cNvSpPr/>
          <p:nvPr/>
        </p:nvSpPr>
        <p:spPr>
          <a:xfrm>
            <a:off x="2560365" y="3543300"/>
            <a:ext cx="11706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DDR5-5600 oficial</a:t>
            </a:r>
            <a:endParaRPr lang="en-US" sz="1013" dirty="0"/>
          </a:p>
        </p:txBody>
      </p:sp>
      <p:sp>
        <p:nvSpPr>
          <p:cNvPr id="27" name="Text 22"/>
          <p:cNvSpPr/>
          <p:nvPr/>
        </p:nvSpPr>
        <p:spPr>
          <a:xfrm>
            <a:off x="800100" y="3800475"/>
            <a:ext cx="1532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13" dirty="0"/>
          </a:p>
        </p:txBody>
      </p:sp>
      <p:sp>
        <p:nvSpPr>
          <p:cNvPr id="28" name="Text 23"/>
          <p:cNvSpPr/>
          <p:nvPr/>
        </p:nvSpPr>
        <p:spPr>
          <a:xfrm>
            <a:off x="881890" y="3800475"/>
            <a:ext cx="1779212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Meteor Lake (14ª geração):</a:t>
            </a:r>
            <a:endParaRPr lang="en-US" sz="1013" dirty="0"/>
          </a:p>
        </p:txBody>
      </p:sp>
      <p:sp>
        <p:nvSpPr>
          <p:cNvPr id="29" name="Text 24"/>
          <p:cNvSpPr/>
          <p:nvPr/>
        </p:nvSpPr>
        <p:spPr>
          <a:xfrm>
            <a:off x="2589665" y="3800475"/>
            <a:ext cx="1515228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DDR5-6400+ suportado</a:t>
            </a:r>
            <a:endParaRPr lang="en-US" sz="1013" dirty="0"/>
          </a:p>
        </p:txBody>
      </p:sp>
      <p:sp>
        <p:nvSpPr>
          <p:cNvPr id="30" name="Shape 25"/>
          <p:cNvSpPr/>
          <p:nvPr/>
        </p:nvSpPr>
        <p:spPr>
          <a:xfrm>
            <a:off x="4686300" y="2759273"/>
            <a:ext cx="3829050" cy="1400175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31" name="Shape 26"/>
          <p:cNvSpPr/>
          <p:nvPr/>
        </p:nvSpPr>
        <p:spPr>
          <a:xfrm>
            <a:off x="4686300" y="2759273"/>
            <a:ext cx="28575" cy="1400175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32" name="Text 27"/>
          <p:cNvSpPr/>
          <p:nvPr/>
        </p:nvSpPr>
        <p:spPr>
          <a:xfrm>
            <a:off x="4943475" y="2930723"/>
            <a:ext cx="47829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991B1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AMD</a:t>
            </a:r>
            <a:endParaRPr lang="en-US" sz="1350" dirty="0"/>
          </a:p>
        </p:txBody>
      </p:sp>
      <p:sp>
        <p:nvSpPr>
          <p:cNvPr id="33" name="Text 28"/>
          <p:cNvSpPr/>
          <p:nvPr/>
        </p:nvSpPr>
        <p:spPr>
          <a:xfrm>
            <a:off x="4857750" y="3286125"/>
            <a:ext cx="1532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B91C1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13" dirty="0"/>
          </a:p>
        </p:txBody>
      </p:sp>
      <p:sp>
        <p:nvSpPr>
          <p:cNvPr id="34" name="Text 29"/>
          <p:cNvSpPr/>
          <p:nvPr/>
        </p:nvSpPr>
        <p:spPr>
          <a:xfrm>
            <a:off x="4939540" y="3286125"/>
            <a:ext cx="127954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B91C1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Ryzen 7000 (Zen 4):</a:t>
            </a:r>
            <a:endParaRPr lang="en-US" sz="1013" dirty="0"/>
          </a:p>
        </p:txBody>
      </p:sp>
      <p:sp>
        <p:nvSpPr>
          <p:cNvPr id="35" name="Text 30"/>
          <p:cNvSpPr/>
          <p:nvPr/>
        </p:nvSpPr>
        <p:spPr>
          <a:xfrm>
            <a:off x="6147643" y="3286125"/>
            <a:ext cx="11895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B91C1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DDR5-5200 nativo</a:t>
            </a:r>
            <a:endParaRPr lang="en-US" sz="1013" dirty="0"/>
          </a:p>
        </p:txBody>
      </p:sp>
      <p:sp>
        <p:nvSpPr>
          <p:cNvPr id="36" name="Text 31"/>
          <p:cNvSpPr/>
          <p:nvPr/>
        </p:nvSpPr>
        <p:spPr>
          <a:xfrm>
            <a:off x="4857750" y="3543300"/>
            <a:ext cx="1532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B91C1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13" dirty="0"/>
          </a:p>
        </p:txBody>
      </p:sp>
      <p:sp>
        <p:nvSpPr>
          <p:cNvPr id="37" name="Text 32"/>
          <p:cNvSpPr/>
          <p:nvPr/>
        </p:nvSpPr>
        <p:spPr>
          <a:xfrm>
            <a:off x="4939540" y="3543300"/>
            <a:ext cx="1353071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B91C1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Ryzen 8000 (Zen 4+):</a:t>
            </a:r>
            <a:endParaRPr lang="en-US" sz="1013" dirty="0"/>
          </a:p>
        </p:txBody>
      </p:sp>
      <p:sp>
        <p:nvSpPr>
          <p:cNvPr id="38" name="Text 33"/>
          <p:cNvSpPr/>
          <p:nvPr/>
        </p:nvSpPr>
        <p:spPr>
          <a:xfrm>
            <a:off x="6221174" y="3543300"/>
            <a:ext cx="1415439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B91C1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DDR5-5600 otimizado</a:t>
            </a:r>
            <a:endParaRPr lang="en-US" sz="1013" dirty="0"/>
          </a:p>
        </p:txBody>
      </p:sp>
      <p:sp>
        <p:nvSpPr>
          <p:cNvPr id="39" name="Text 34"/>
          <p:cNvSpPr/>
          <p:nvPr/>
        </p:nvSpPr>
        <p:spPr>
          <a:xfrm>
            <a:off x="4857750" y="3800475"/>
            <a:ext cx="1532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B91C1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13" dirty="0"/>
          </a:p>
        </p:txBody>
      </p:sp>
      <p:sp>
        <p:nvSpPr>
          <p:cNvPr id="40" name="Text 35"/>
          <p:cNvSpPr/>
          <p:nvPr/>
        </p:nvSpPr>
        <p:spPr>
          <a:xfrm>
            <a:off x="4939540" y="3800475"/>
            <a:ext cx="127954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B91C1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Ryzen 9000 (Zen 5):</a:t>
            </a:r>
            <a:endParaRPr lang="en-US" sz="1013" dirty="0"/>
          </a:p>
        </p:txBody>
      </p:sp>
      <p:sp>
        <p:nvSpPr>
          <p:cNvPr id="41" name="Text 36"/>
          <p:cNvSpPr/>
          <p:nvPr/>
        </p:nvSpPr>
        <p:spPr>
          <a:xfrm>
            <a:off x="6147643" y="3800475"/>
            <a:ext cx="1515228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B91C1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DDR5-6000+ suportado</a:t>
            </a:r>
            <a:endParaRPr lang="en-US" sz="1013" dirty="0"/>
          </a:p>
        </p:txBody>
      </p:sp>
      <p:sp>
        <p:nvSpPr>
          <p:cNvPr id="42" name="Shape 37"/>
          <p:cNvSpPr/>
          <p:nvPr/>
        </p:nvSpPr>
        <p:spPr>
          <a:xfrm>
            <a:off x="457200" y="4502348"/>
            <a:ext cx="2590781" cy="3543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3" name="Shape 38"/>
          <p:cNvSpPr/>
          <p:nvPr/>
        </p:nvSpPr>
        <p:spPr>
          <a:xfrm>
            <a:off x="628650" y="4673798"/>
            <a:ext cx="457200" cy="457200"/>
          </a:xfrm>
          <a:prstGeom prst="ellipse">
            <a:avLst/>
          </a:prstGeom>
          <a:solidFill>
            <a:srgbClr val="2563EB"/>
          </a:solidFill>
          <a:ln/>
        </p:spPr>
      </p:sp>
      <p:pic>
        <p:nvPicPr>
          <p:cNvPr id="4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4816673"/>
            <a:ext cx="171450" cy="171450"/>
          </a:xfrm>
          <a:prstGeom prst="rect">
            <a:avLst/>
          </a:prstGeom>
        </p:spPr>
      </p:pic>
      <p:sp>
        <p:nvSpPr>
          <p:cNvPr id="45" name="Text 39"/>
          <p:cNvSpPr/>
          <p:nvPr/>
        </p:nvSpPr>
        <p:spPr>
          <a:xfrm>
            <a:off x="1200150" y="4788098"/>
            <a:ext cx="118639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Centers</a:t>
            </a:r>
            <a:endParaRPr lang="en-US" sz="1350" dirty="0"/>
          </a:p>
        </p:txBody>
      </p:sp>
      <p:sp>
        <p:nvSpPr>
          <p:cNvPr id="46" name="Shape 40"/>
          <p:cNvSpPr/>
          <p:nvPr/>
        </p:nvSpPr>
        <p:spPr>
          <a:xfrm>
            <a:off x="628650" y="5302448"/>
            <a:ext cx="2247881" cy="100012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47" name="Text 41"/>
          <p:cNvSpPr/>
          <p:nvPr/>
        </p:nvSpPr>
        <p:spPr>
          <a:xfrm>
            <a:off x="742950" y="5416748"/>
            <a:ext cx="20907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Largura de Banda Crítica</a:t>
            </a:r>
            <a:endParaRPr lang="en-US" sz="1013" dirty="0"/>
          </a:p>
        </p:txBody>
      </p:sp>
      <p:sp>
        <p:nvSpPr>
          <p:cNvPr id="48" name="Text 42"/>
          <p:cNvSpPr/>
          <p:nvPr/>
        </p:nvSpPr>
        <p:spPr>
          <a:xfrm>
            <a:off x="742950" y="5673923"/>
            <a:ext cx="20907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 massivo de dados em servidores de nuvem e 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aplicações de big data analytics.</a:t>
            </a:r>
            <a:endParaRPr lang="en-US" sz="900" dirty="0"/>
          </a:p>
        </p:txBody>
      </p:sp>
      <p:sp>
        <p:nvSpPr>
          <p:cNvPr id="49" name="Shape 43"/>
          <p:cNvSpPr/>
          <p:nvPr/>
        </p:nvSpPr>
        <p:spPr>
          <a:xfrm>
            <a:off x="628650" y="6416873"/>
            <a:ext cx="2247881" cy="1285875"/>
          </a:xfrm>
          <a:prstGeom prst="rect">
            <a:avLst/>
          </a:prstGeom>
          <a:solidFill>
            <a:srgbClr val="5B21B6"/>
          </a:solidFill>
          <a:ln/>
        </p:spPr>
      </p:sp>
      <p:pic>
        <p:nvPicPr>
          <p:cNvPr id="5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6595467"/>
            <a:ext cx="128588" cy="128588"/>
          </a:xfrm>
          <a:prstGeom prst="rect">
            <a:avLst/>
          </a:prstGeom>
        </p:spPr>
      </p:pic>
      <p:sp>
        <p:nvSpPr>
          <p:cNvPr id="51" name="Text 44"/>
          <p:cNvSpPr/>
          <p:nvPr/>
        </p:nvSpPr>
        <p:spPr>
          <a:xfrm>
            <a:off x="957263" y="6572250"/>
            <a:ext cx="11540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Impacto Medido</a:t>
            </a:r>
            <a:endParaRPr lang="en-US" sz="1013" dirty="0"/>
          </a:p>
        </p:txBody>
      </p:sp>
      <p:sp>
        <p:nvSpPr>
          <p:cNvPr id="52" name="Text 45"/>
          <p:cNvSpPr/>
          <p:nvPr/>
        </p:nvSpPr>
        <p:spPr>
          <a:xfrm>
            <a:off x="771525" y="6816923"/>
            <a:ext cx="20335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40% mais throughput em databases</a:t>
            </a:r>
            <a:endParaRPr lang="en-US" sz="900" dirty="0"/>
          </a:p>
        </p:txBody>
      </p:sp>
      <p:sp>
        <p:nvSpPr>
          <p:cNvPr id="53" name="Text 46"/>
          <p:cNvSpPr/>
          <p:nvPr/>
        </p:nvSpPr>
        <p:spPr>
          <a:xfrm>
            <a:off x="771525" y="7188398"/>
            <a:ext cx="20335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25% redução no TCO energético</a:t>
            </a:r>
            <a:endParaRPr lang="en-US" sz="900" dirty="0"/>
          </a:p>
        </p:txBody>
      </p:sp>
      <p:sp>
        <p:nvSpPr>
          <p:cNvPr id="54" name="Text 47"/>
          <p:cNvSpPr/>
          <p:nvPr/>
        </p:nvSpPr>
        <p:spPr>
          <a:xfrm>
            <a:off x="771525" y="7388423"/>
            <a:ext cx="20335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Suporte a VMs mais densas</a:t>
            </a:r>
            <a:endParaRPr lang="en-US" sz="900" dirty="0"/>
          </a:p>
        </p:txBody>
      </p:sp>
      <p:sp>
        <p:nvSpPr>
          <p:cNvPr id="55" name="Shape 48"/>
          <p:cNvSpPr/>
          <p:nvPr/>
        </p:nvSpPr>
        <p:spPr>
          <a:xfrm>
            <a:off x="3276581" y="4502348"/>
            <a:ext cx="2590809" cy="3543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6" name="Shape 49"/>
          <p:cNvSpPr/>
          <p:nvPr/>
        </p:nvSpPr>
        <p:spPr>
          <a:xfrm>
            <a:off x="3448031" y="4673798"/>
            <a:ext cx="391623" cy="457200"/>
          </a:xfrm>
          <a:prstGeom prst="roundRect">
            <a:avLst/>
          </a:prstGeom>
          <a:solidFill>
            <a:srgbClr val="7C3AED"/>
          </a:solidFill>
          <a:ln/>
        </p:spPr>
      </p:sp>
      <p:pic>
        <p:nvPicPr>
          <p:cNvPr id="5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686" y="4816673"/>
            <a:ext cx="214313" cy="171450"/>
          </a:xfrm>
          <a:prstGeom prst="rect">
            <a:avLst/>
          </a:prstGeom>
        </p:spPr>
      </p:pic>
      <p:sp>
        <p:nvSpPr>
          <p:cNvPr id="58" name="Text 50"/>
          <p:cNvSpPr/>
          <p:nvPr/>
        </p:nvSpPr>
        <p:spPr>
          <a:xfrm>
            <a:off x="3953954" y="4673798"/>
            <a:ext cx="181342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Gaming &amp; Workstations</a:t>
            </a:r>
            <a:endParaRPr lang="en-US" sz="1350" dirty="0"/>
          </a:p>
        </p:txBody>
      </p:sp>
      <p:sp>
        <p:nvSpPr>
          <p:cNvPr id="59" name="Shape 51"/>
          <p:cNvSpPr/>
          <p:nvPr/>
        </p:nvSpPr>
        <p:spPr>
          <a:xfrm>
            <a:off x="3448031" y="5302448"/>
            <a:ext cx="2247909" cy="100012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60" name="Text 52"/>
          <p:cNvSpPr/>
          <p:nvPr/>
        </p:nvSpPr>
        <p:spPr>
          <a:xfrm>
            <a:off x="3562331" y="5416748"/>
            <a:ext cx="209074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de Gargalos</a:t>
            </a:r>
            <a:endParaRPr lang="en-US" sz="1013" dirty="0"/>
          </a:p>
        </p:txBody>
      </p:sp>
      <p:sp>
        <p:nvSpPr>
          <p:cNvPr id="61" name="Text 53"/>
          <p:cNvSpPr/>
          <p:nvPr/>
        </p:nvSpPr>
        <p:spPr>
          <a:xfrm>
            <a:off x="3562331" y="5673923"/>
            <a:ext cx="209074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Elimina limitações de memória em GPUs de alta performance 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e aplicações de renderização 3D.</a:t>
            </a:r>
            <a:endParaRPr lang="en-US" sz="900" dirty="0"/>
          </a:p>
        </p:txBody>
      </p:sp>
      <p:sp>
        <p:nvSpPr>
          <p:cNvPr id="62" name="Shape 54"/>
          <p:cNvSpPr/>
          <p:nvPr/>
        </p:nvSpPr>
        <p:spPr>
          <a:xfrm>
            <a:off x="3448031" y="6416873"/>
            <a:ext cx="2247909" cy="1114425"/>
          </a:xfrm>
          <a:prstGeom prst="rect">
            <a:avLst/>
          </a:prstGeom>
          <a:solidFill>
            <a:srgbClr val="5B21B6"/>
          </a:solidFill>
          <a:ln/>
        </p:spPr>
      </p:sp>
      <p:pic>
        <p:nvPicPr>
          <p:cNvPr id="6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0906" y="6595467"/>
            <a:ext cx="144661" cy="128588"/>
          </a:xfrm>
          <a:prstGeom prst="rect">
            <a:avLst/>
          </a:prstGeom>
        </p:spPr>
      </p:pic>
      <p:sp>
        <p:nvSpPr>
          <p:cNvPr id="64" name="Text 55"/>
          <p:cNvSpPr/>
          <p:nvPr/>
        </p:nvSpPr>
        <p:spPr>
          <a:xfrm>
            <a:off x="3792717" y="6572250"/>
            <a:ext cx="1645741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Ganhos de Performance</a:t>
            </a:r>
            <a:endParaRPr lang="en-US" sz="1013" dirty="0"/>
          </a:p>
        </p:txBody>
      </p:sp>
      <p:sp>
        <p:nvSpPr>
          <p:cNvPr id="65" name="Text 56"/>
          <p:cNvSpPr/>
          <p:nvPr/>
        </p:nvSpPr>
        <p:spPr>
          <a:xfrm>
            <a:off x="3590906" y="6816923"/>
            <a:ext cx="203359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15% mais FPS em jogos 4K</a:t>
            </a:r>
            <a:endParaRPr lang="en-US" sz="900" dirty="0"/>
          </a:p>
        </p:txBody>
      </p:sp>
      <p:sp>
        <p:nvSpPr>
          <p:cNvPr id="66" name="Text 57"/>
          <p:cNvSpPr/>
          <p:nvPr/>
        </p:nvSpPr>
        <p:spPr>
          <a:xfrm>
            <a:off x="3590906" y="7016948"/>
            <a:ext cx="203359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30% mais rápido em renderização</a:t>
            </a:r>
            <a:endParaRPr lang="en-US" sz="900" dirty="0"/>
          </a:p>
        </p:txBody>
      </p:sp>
      <p:sp>
        <p:nvSpPr>
          <p:cNvPr id="67" name="Text 58"/>
          <p:cNvSpPr/>
          <p:nvPr/>
        </p:nvSpPr>
        <p:spPr>
          <a:xfrm>
            <a:off x="3590906" y="7216973"/>
            <a:ext cx="203359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Multitasking sem degradação</a:t>
            </a:r>
            <a:endParaRPr lang="en-US" sz="900" dirty="0"/>
          </a:p>
        </p:txBody>
      </p:sp>
      <p:sp>
        <p:nvSpPr>
          <p:cNvPr id="68" name="Shape 59"/>
          <p:cNvSpPr/>
          <p:nvPr/>
        </p:nvSpPr>
        <p:spPr>
          <a:xfrm>
            <a:off x="6095991" y="4502348"/>
            <a:ext cx="2590781" cy="3543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9" name="Shape 60"/>
          <p:cNvSpPr/>
          <p:nvPr/>
        </p:nvSpPr>
        <p:spPr>
          <a:xfrm>
            <a:off x="6267441" y="4673798"/>
            <a:ext cx="387716" cy="457200"/>
          </a:xfrm>
          <a:prstGeom prst="roundRect">
            <a:avLst/>
          </a:prstGeom>
          <a:solidFill>
            <a:srgbClr val="059669"/>
          </a:solidFill>
          <a:ln/>
        </p:spPr>
      </p:sp>
      <p:pic>
        <p:nvPicPr>
          <p:cNvPr id="7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142" y="4816673"/>
            <a:ext cx="214313" cy="171450"/>
          </a:xfrm>
          <a:prstGeom prst="rect">
            <a:avLst/>
          </a:prstGeom>
        </p:spPr>
      </p:pic>
      <p:sp>
        <p:nvSpPr>
          <p:cNvPr id="71" name="Text 61"/>
          <p:cNvSpPr/>
          <p:nvPr/>
        </p:nvSpPr>
        <p:spPr>
          <a:xfrm>
            <a:off x="6769457" y="4673798"/>
            <a:ext cx="181730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Computação em Nuvem</a:t>
            </a:r>
            <a:endParaRPr lang="en-US" sz="1350" dirty="0"/>
          </a:p>
        </p:txBody>
      </p:sp>
      <p:sp>
        <p:nvSpPr>
          <p:cNvPr id="72" name="Shape 62"/>
          <p:cNvSpPr/>
          <p:nvPr/>
        </p:nvSpPr>
        <p:spPr>
          <a:xfrm>
            <a:off x="6267441" y="5302448"/>
            <a:ext cx="2247881" cy="100012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73" name="Text 63"/>
          <p:cNvSpPr/>
          <p:nvPr/>
        </p:nvSpPr>
        <p:spPr>
          <a:xfrm>
            <a:off x="6381741" y="5416748"/>
            <a:ext cx="20907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Escalabilidade Avançada</a:t>
            </a:r>
            <a:endParaRPr lang="en-US" sz="1013" dirty="0"/>
          </a:p>
        </p:txBody>
      </p:sp>
      <p:sp>
        <p:nvSpPr>
          <p:cNvPr id="74" name="Text 64"/>
          <p:cNvSpPr/>
          <p:nvPr/>
        </p:nvSpPr>
        <p:spPr>
          <a:xfrm>
            <a:off x="6381741" y="5673923"/>
            <a:ext cx="20907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Suporte a cargas de trabalho de IA, machine learning 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e processamento distribuído em larga escala.</a:t>
            </a:r>
            <a:endParaRPr lang="en-US" sz="900" dirty="0"/>
          </a:p>
        </p:txBody>
      </p:sp>
      <p:sp>
        <p:nvSpPr>
          <p:cNvPr id="75" name="Shape 65"/>
          <p:cNvSpPr/>
          <p:nvPr/>
        </p:nvSpPr>
        <p:spPr>
          <a:xfrm>
            <a:off x="6267441" y="6416873"/>
            <a:ext cx="2247881" cy="1457325"/>
          </a:xfrm>
          <a:prstGeom prst="rect">
            <a:avLst/>
          </a:prstGeom>
          <a:solidFill>
            <a:srgbClr val="5B21B6"/>
          </a:solidFill>
          <a:ln/>
        </p:spPr>
      </p:sp>
      <p:pic>
        <p:nvPicPr>
          <p:cNvPr id="7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316" y="6595467"/>
            <a:ext cx="128588" cy="128588"/>
          </a:xfrm>
          <a:prstGeom prst="rect">
            <a:avLst/>
          </a:prstGeom>
        </p:spPr>
      </p:pic>
      <p:sp>
        <p:nvSpPr>
          <p:cNvPr id="77" name="Text 66"/>
          <p:cNvSpPr/>
          <p:nvPr/>
        </p:nvSpPr>
        <p:spPr>
          <a:xfrm>
            <a:off x="6596053" y="6572250"/>
            <a:ext cx="9549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Aplicações IA</a:t>
            </a:r>
            <a:endParaRPr lang="en-US" sz="1013" dirty="0"/>
          </a:p>
        </p:txBody>
      </p:sp>
      <p:sp>
        <p:nvSpPr>
          <p:cNvPr id="78" name="Text 67"/>
          <p:cNvSpPr/>
          <p:nvPr/>
        </p:nvSpPr>
        <p:spPr>
          <a:xfrm>
            <a:off x="6410316" y="6816923"/>
            <a:ext cx="20335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Treinamento de modelos 50% mais rápido</a:t>
            </a:r>
            <a:endParaRPr lang="en-US" sz="900" dirty="0"/>
          </a:p>
        </p:txBody>
      </p:sp>
      <p:sp>
        <p:nvSpPr>
          <p:cNvPr id="79" name="Text 68"/>
          <p:cNvSpPr/>
          <p:nvPr/>
        </p:nvSpPr>
        <p:spPr>
          <a:xfrm>
            <a:off x="6410316" y="7188398"/>
            <a:ext cx="20335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Inferência em tempo real otimizada</a:t>
            </a:r>
            <a:endParaRPr lang="en-US" sz="900" dirty="0"/>
          </a:p>
        </p:txBody>
      </p:sp>
      <p:sp>
        <p:nvSpPr>
          <p:cNvPr id="80" name="Text 69"/>
          <p:cNvSpPr/>
          <p:nvPr/>
        </p:nvSpPr>
        <p:spPr>
          <a:xfrm>
            <a:off x="6410316" y="7559873"/>
            <a:ext cx="20335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Suporte a datasets maiores</a:t>
            </a:r>
            <a:endParaRPr lang="en-US" sz="900" dirty="0"/>
          </a:p>
        </p:txBody>
      </p:sp>
      <p:sp>
        <p:nvSpPr>
          <p:cNvPr id="81" name="Shape 70"/>
          <p:cNvSpPr/>
          <p:nvPr/>
        </p:nvSpPr>
        <p:spPr>
          <a:xfrm>
            <a:off x="457200" y="8274248"/>
            <a:ext cx="8229600" cy="1628775"/>
          </a:xfrm>
          <a:prstGeom prst="rect">
            <a:avLst/>
          </a:prstGeom>
          <a:solidFill>
            <a:srgbClr val="111827"/>
          </a:solidFill>
          <a:ln/>
        </p:spPr>
      </p:sp>
      <p:pic>
        <p:nvPicPr>
          <p:cNvPr id="8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8155" y="8524280"/>
            <a:ext cx="214313" cy="214313"/>
          </a:xfrm>
          <a:prstGeom prst="rect">
            <a:avLst/>
          </a:prstGeom>
        </p:spPr>
      </p:pic>
      <p:sp>
        <p:nvSpPr>
          <p:cNvPr id="83" name="Text 71"/>
          <p:cNvSpPr/>
          <p:nvPr/>
        </p:nvSpPr>
        <p:spPr>
          <a:xfrm>
            <a:off x="3398193" y="8484989"/>
            <a:ext cx="2719062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Impacto Global da DDR5</a:t>
            </a:r>
            <a:endParaRPr lang="en-US" sz="1688" dirty="0"/>
          </a:p>
        </p:txBody>
      </p:sp>
      <p:sp>
        <p:nvSpPr>
          <p:cNvPr id="84" name="Text 72"/>
          <p:cNvSpPr/>
          <p:nvPr/>
        </p:nvSpPr>
        <p:spPr>
          <a:xfrm>
            <a:off x="685800" y="8931473"/>
            <a:ext cx="1843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60A5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85%</a:t>
            </a:r>
            <a:endParaRPr lang="en-US" sz="2025" dirty="0"/>
          </a:p>
        </p:txBody>
      </p:sp>
      <p:sp>
        <p:nvSpPr>
          <p:cNvPr id="85" name="Text 73"/>
          <p:cNvSpPr/>
          <p:nvPr/>
        </p:nvSpPr>
        <p:spPr>
          <a:xfrm>
            <a:off x="1047927" y="9286875"/>
            <a:ext cx="11188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Novos Servidores</a:t>
            </a:r>
            <a:endParaRPr lang="en-US" sz="1013" dirty="0"/>
          </a:p>
        </p:txBody>
      </p:sp>
      <p:sp>
        <p:nvSpPr>
          <p:cNvPr id="86" name="Text 74"/>
          <p:cNvSpPr/>
          <p:nvPr/>
        </p:nvSpPr>
        <p:spPr>
          <a:xfrm>
            <a:off x="1260370" y="9486900"/>
            <a:ext cx="6939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Enterprise</a:t>
            </a:r>
            <a:endParaRPr lang="en-US" sz="1013" dirty="0"/>
          </a:p>
        </p:txBody>
      </p:sp>
      <p:sp>
        <p:nvSpPr>
          <p:cNvPr id="87" name="Text 75"/>
          <p:cNvSpPr/>
          <p:nvPr/>
        </p:nvSpPr>
        <p:spPr>
          <a:xfrm>
            <a:off x="2686050" y="8931473"/>
            <a:ext cx="1843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60%</a:t>
            </a:r>
            <a:endParaRPr lang="en-US" sz="2025" dirty="0"/>
          </a:p>
        </p:txBody>
      </p:sp>
      <p:sp>
        <p:nvSpPr>
          <p:cNvPr id="88" name="Text 76"/>
          <p:cNvSpPr/>
          <p:nvPr/>
        </p:nvSpPr>
        <p:spPr>
          <a:xfrm>
            <a:off x="3205953" y="9286875"/>
            <a:ext cx="8032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PCs Gaming</a:t>
            </a:r>
            <a:endParaRPr lang="en-US" sz="1013" dirty="0"/>
          </a:p>
        </p:txBody>
      </p:sp>
      <p:sp>
        <p:nvSpPr>
          <p:cNvPr id="89" name="Text 77"/>
          <p:cNvSpPr/>
          <p:nvPr/>
        </p:nvSpPr>
        <p:spPr>
          <a:xfrm>
            <a:off x="3292627" y="9486900"/>
            <a:ext cx="6299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High-End</a:t>
            </a:r>
            <a:endParaRPr lang="en-US" sz="1013" dirty="0"/>
          </a:p>
        </p:txBody>
      </p:sp>
      <p:sp>
        <p:nvSpPr>
          <p:cNvPr id="90" name="Text 78"/>
          <p:cNvSpPr/>
          <p:nvPr/>
        </p:nvSpPr>
        <p:spPr>
          <a:xfrm>
            <a:off x="4686300" y="8931473"/>
            <a:ext cx="1843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A78B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40%</a:t>
            </a:r>
            <a:endParaRPr lang="en-US" sz="2025" dirty="0"/>
          </a:p>
        </p:txBody>
      </p:sp>
      <p:sp>
        <p:nvSpPr>
          <p:cNvPr id="91" name="Text 79"/>
          <p:cNvSpPr/>
          <p:nvPr/>
        </p:nvSpPr>
        <p:spPr>
          <a:xfrm>
            <a:off x="5174531" y="9286875"/>
            <a:ext cx="8666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Workstations</a:t>
            </a:r>
            <a:endParaRPr lang="en-US" sz="1013" dirty="0"/>
          </a:p>
        </p:txBody>
      </p:sp>
      <p:sp>
        <p:nvSpPr>
          <p:cNvPr id="92" name="Text 80"/>
          <p:cNvSpPr/>
          <p:nvPr/>
        </p:nvSpPr>
        <p:spPr>
          <a:xfrm>
            <a:off x="5190074" y="9486900"/>
            <a:ext cx="8355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Profissionais</a:t>
            </a:r>
            <a:endParaRPr lang="en-US" sz="1013" dirty="0"/>
          </a:p>
        </p:txBody>
      </p:sp>
      <p:sp>
        <p:nvSpPr>
          <p:cNvPr id="93" name="Text 81"/>
          <p:cNvSpPr/>
          <p:nvPr/>
        </p:nvSpPr>
        <p:spPr>
          <a:xfrm>
            <a:off x="6686550" y="8931473"/>
            <a:ext cx="1843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95%</a:t>
            </a:r>
            <a:endParaRPr lang="en-US" sz="2025" dirty="0"/>
          </a:p>
        </p:txBody>
      </p:sp>
      <p:sp>
        <p:nvSpPr>
          <p:cNvPr id="94" name="Text 82"/>
          <p:cNvSpPr/>
          <p:nvPr/>
        </p:nvSpPr>
        <p:spPr>
          <a:xfrm>
            <a:off x="6974365" y="9286875"/>
            <a:ext cx="12674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Novos Data Centers</a:t>
            </a:r>
            <a:endParaRPr lang="en-US" sz="1013" dirty="0"/>
          </a:p>
        </p:txBody>
      </p:sp>
      <p:sp>
        <p:nvSpPr>
          <p:cNvPr id="95" name="Text 83"/>
          <p:cNvSpPr/>
          <p:nvPr/>
        </p:nvSpPr>
        <p:spPr>
          <a:xfrm>
            <a:off x="7220406" y="9486900"/>
            <a:ext cx="7753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Hiperescala</a:t>
            </a:r>
            <a:endParaRPr lang="en-US" sz="1013" dirty="0"/>
          </a:p>
        </p:txBody>
      </p:sp>
      <p:sp>
        <p:nvSpPr>
          <p:cNvPr id="96" name="Text 84"/>
          <p:cNvSpPr/>
          <p:nvPr/>
        </p:nvSpPr>
        <p:spPr>
          <a:xfrm>
            <a:off x="8594378" y="10024467"/>
            <a:ext cx="4781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7</a:t>
            </a:r>
            <a:endParaRPr lang="en-US" sz="101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33866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2152055"/>
          </a:xfrm>
          <a:prstGeom prst="rect">
            <a:avLst/>
          </a:prstGeom>
          <a:solidFill>
            <a:srgbClr val="5B21B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7586"/>
            <a:ext cx="300038" cy="34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623292"/>
            <a:ext cx="3584237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MRAM: Memórias Magnetorresistivas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685800" y="1566267"/>
            <a:ext cx="3267094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EDE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 revolucionária que combina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881456" y="1566267"/>
            <a:ext cx="1779938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EDE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 da SRAM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5589956" y="1566267"/>
            <a:ext cx="11739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EDE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85800" y="1844873"/>
            <a:ext cx="1774636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EDE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densidade da DRAM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2388998" y="1844873"/>
            <a:ext cx="25731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EDE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2574875" y="1844873"/>
            <a:ext cx="1863263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EDE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persistência da Flash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685800" y="1844873"/>
            <a:ext cx="4442268" cy="5125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EDE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350" dirty="0"/>
          </a:p>
          <a:p>
            <a:pPr indent="0" marL="0">
              <a:buNone/>
            </a:pPr>
            <a:r>
              <a:rPr lang="en-US" sz="1350" dirty="0">
                <a:solidFill>
                  <a:srgbClr val="EDE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usando propriedades magnéticas para armazenar dados.</a:t>
            </a:r>
            <a:endParaRPr lang="en-US" sz="13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847427"/>
            <a:ext cx="2286000" cy="1371600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457200" y="2780705"/>
            <a:ext cx="4000500" cy="2743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10"/>
          <p:cNvSpPr/>
          <p:nvPr/>
        </p:nvSpPr>
        <p:spPr>
          <a:xfrm>
            <a:off x="628650" y="2952155"/>
            <a:ext cx="457200" cy="457200"/>
          </a:xfrm>
          <a:prstGeom prst="ellipse">
            <a:avLst/>
          </a:prstGeom>
          <a:solidFill>
            <a:srgbClr val="7C3AED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3095030"/>
            <a:ext cx="171450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00150" y="3066455"/>
            <a:ext cx="247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Princípio de Funcionamento</a:t>
            </a:r>
            <a:endParaRPr lang="en-US" sz="1350" dirty="0"/>
          </a:p>
        </p:txBody>
      </p:sp>
      <p:sp>
        <p:nvSpPr>
          <p:cNvPr id="18" name="Shape 12"/>
          <p:cNvSpPr/>
          <p:nvPr/>
        </p:nvSpPr>
        <p:spPr>
          <a:xfrm>
            <a:off x="628650" y="3580805"/>
            <a:ext cx="3657600" cy="82867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9" name="Shape 13"/>
          <p:cNvSpPr/>
          <p:nvPr/>
        </p:nvSpPr>
        <p:spPr>
          <a:xfrm>
            <a:off x="628650" y="3580805"/>
            <a:ext cx="28575" cy="828675"/>
          </a:xfrm>
          <a:prstGeom prst="rect">
            <a:avLst/>
          </a:prstGeom>
          <a:solidFill>
            <a:srgbClr val="7C3AED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730823"/>
            <a:ext cx="128588" cy="12858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928688" y="3707606"/>
            <a:ext cx="2224385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Magnetorresistência Túnel (TMR)</a:t>
            </a:r>
            <a:endParaRPr lang="en-US" sz="1013" dirty="0"/>
          </a:p>
        </p:txBody>
      </p:sp>
      <p:sp>
        <p:nvSpPr>
          <p:cNvPr id="22" name="Text 15"/>
          <p:cNvSpPr/>
          <p:nvPr/>
        </p:nvSpPr>
        <p:spPr>
          <a:xfrm>
            <a:off x="742950" y="3952280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Utiliza a orientação magnética de camadas ferromagnéticas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para representar bits de dados (0 e 1).</a:t>
            </a:r>
            <a:endParaRPr lang="en-US" sz="900" dirty="0"/>
          </a:p>
        </p:txBody>
      </p:sp>
      <p:sp>
        <p:nvSpPr>
          <p:cNvPr id="23" name="Shape 16"/>
          <p:cNvSpPr/>
          <p:nvPr/>
        </p:nvSpPr>
        <p:spPr>
          <a:xfrm>
            <a:off x="628650" y="4523780"/>
            <a:ext cx="3657600" cy="571500"/>
          </a:xfrm>
          <a:prstGeom prst="rect">
            <a:avLst/>
          </a:prstGeom>
          <a:solidFill>
            <a:srgbClr val="F5F3FF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4666655"/>
            <a:ext cx="85725" cy="1143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915544" y="4645223"/>
            <a:ext cx="6909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Vantagem:</a:t>
            </a:r>
            <a:endParaRPr lang="en-US" sz="900" dirty="0"/>
          </a:p>
        </p:txBody>
      </p:sp>
      <p:sp>
        <p:nvSpPr>
          <p:cNvPr id="26" name="Text 18"/>
          <p:cNvSpPr/>
          <p:nvPr/>
        </p:nvSpPr>
        <p:spPr>
          <a:xfrm>
            <a:off x="742950" y="4645223"/>
            <a:ext cx="3252220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Dados persistem sem energia,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eliminando a necessidade de refresh como na DRAM.</a:t>
            </a:r>
            <a:endParaRPr lang="en-US" sz="900" dirty="0"/>
          </a:p>
        </p:txBody>
      </p:sp>
      <p:sp>
        <p:nvSpPr>
          <p:cNvPr id="27" name="Shape 19"/>
          <p:cNvSpPr/>
          <p:nvPr/>
        </p:nvSpPr>
        <p:spPr>
          <a:xfrm>
            <a:off x="4686300" y="2780705"/>
            <a:ext cx="4000500" cy="2743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8" name="Shape 20"/>
          <p:cNvSpPr/>
          <p:nvPr/>
        </p:nvSpPr>
        <p:spPr>
          <a:xfrm>
            <a:off x="4857750" y="2952155"/>
            <a:ext cx="457200" cy="457200"/>
          </a:xfrm>
          <a:prstGeom prst="ellipse">
            <a:avLst/>
          </a:prstGeom>
          <a:solidFill>
            <a:srgbClr val="2563EB"/>
          </a:solidFill>
          <a:ln/>
        </p:spPr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25" y="3095030"/>
            <a:ext cx="171450" cy="17145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5429250" y="3066455"/>
            <a:ext cx="13767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Tipos de MRAM</a:t>
            </a:r>
            <a:endParaRPr lang="en-US" sz="1350" dirty="0"/>
          </a:p>
        </p:txBody>
      </p:sp>
      <p:sp>
        <p:nvSpPr>
          <p:cNvPr id="31" name="Shape 22"/>
          <p:cNvSpPr/>
          <p:nvPr/>
        </p:nvSpPr>
        <p:spPr>
          <a:xfrm>
            <a:off x="4857750" y="3580805"/>
            <a:ext cx="3657600" cy="82867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32" name="Shape 23"/>
          <p:cNvSpPr/>
          <p:nvPr/>
        </p:nvSpPr>
        <p:spPr>
          <a:xfrm>
            <a:off x="4857750" y="3580805"/>
            <a:ext cx="28575" cy="828675"/>
          </a:xfrm>
          <a:prstGeom prst="rect">
            <a:avLst/>
          </a:prstGeom>
          <a:solidFill>
            <a:srgbClr val="7C3AED"/>
          </a:solidFill>
          <a:ln/>
        </p:spPr>
      </p:sp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50" y="3730823"/>
            <a:ext cx="128588" cy="128588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5157788" y="3707606"/>
            <a:ext cx="2222599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STT-MRAM (Spin-Transfer Torque)</a:t>
            </a:r>
            <a:endParaRPr lang="en-US" sz="1013" dirty="0"/>
          </a:p>
        </p:txBody>
      </p:sp>
      <p:sp>
        <p:nvSpPr>
          <p:cNvPr id="35" name="Text 25"/>
          <p:cNvSpPr/>
          <p:nvPr/>
        </p:nvSpPr>
        <p:spPr>
          <a:xfrm>
            <a:off x="4972050" y="3952280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 atual: usa corrente elétrica para alterar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a orientação magnética das camadas.</a:t>
            </a:r>
            <a:endParaRPr lang="en-US" sz="900" dirty="0"/>
          </a:p>
        </p:txBody>
      </p:sp>
      <p:sp>
        <p:nvSpPr>
          <p:cNvPr id="36" name="Shape 26"/>
          <p:cNvSpPr/>
          <p:nvPr/>
        </p:nvSpPr>
        <p:spPr>
          <a:xfrm>
            <a:off x="4857750" y="4523780"/>
            <a:ext cx="3657600" cy="82867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37" name="Shape 27"/>
          <p:cNvSpPr/>
          <p:nvPr/>
        </p:nvSpPr>
        <p:spPr>
          <a:xfrm>
            <a:off x="4857750" y="4523780"/>
            <a:ext cx="28575" cy="828675"/>
          </a:xfrm>
          <a:prstGeom prst="rect">
            <a:avLst/>
          </a:prstGeom>
          <a:solidFill>
            <a:srgbClr val="7C3AED"/>
          </a:solidFill>
          <a:ln/>
        </p:spPr>
      </p:sp>
      <p:pic>
        <p:nvPicPr>
          <p:cNvPr id="3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050" y="4673798"/>
            <a:ext cx="128588" cy="128588"/>
          </a:xfrm>
          <a:prstGeom prst="rect">
            <a:avLst/>
          </a:prstGeom>
        </p:spPr>
      </p:pic>
      <p:sp>
        <p:nvSpPr>
          <p:cNvPr id="39" name="Text 28"/>
          <p:cNvSpPr/>
          <p:nvPr/>
        </p:nvSpPr>
        <p:spPr>
          <a:xfrm>
            <a:off x="5157788" y="4650581"/>
            <a:ext cx="2052349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SOT-MRAM (Spin-Orbit Torque)</a:t>
            </a:r>
            <a:endParaRPr lang="en-US" sz="1013" dirty="0"/>
          </a:p>
        </p:txBody>
      </p:sp>
      <p:sp>
        <p:nvSpPr>
          <p:cNvPr id="40" name="Text 29"/>
          <p:cNvSpPr/>
          <p:nvPr/>
        </p:nvSpPr>
        <p:spPr>
          <a:xfrm>
            <a:off x="4972050" y="4895255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Próxima geração: maior velocidade, menor consumo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e maior durabilidade que STT-MRAM.</a:t>
            </a:r>
            <a:endParaRPr lang="en-US" sz="900" dirty="0"/>
          </a:p>
        </p:txBody>
      </p:sp>
      <p:sp>
        <p:nvSpPr>
          <p:cNvPr id="41" name="Shape 30"/>
          <p:cNvSpPr/>
          <p:nvPr/>
        </p:nvSpPr>
        <p:spPr>
          <a:xfrm>
            <a:off x="457200" y="5695355"/>
            <a:ext cx="8229600" cy="1885950"/>
          </a:xfrm>
          <a:prstGeom prst="rect">
            <a:avLst/>
          </a:prstGeom>
          <a:solidFill>
            <a:srgbClr val="059669"/>
          </a:solidFill>
          <a:ln/>
        </p:spPr>
      </p:sp>
      <p:pic>
        <p:nvPicPr>
          <p:cNvPr id="4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075" y="5859661"/>
            <a:ext cx="241102" cy="214313"/>
          </a:xfrm>
          <a:prstGeom prst="rect">
            <a:avLst/>
          </a:prstGeom>
        </p:spPr>
      </p:pic>
      <p:sp>
        <p:nvSpPr>
          <p:cNvPr id="43" name="Text 31"/>
          <p:cNvSpPr/>
          <p:nvPr/>
        </p:nvSpPr>
        <p:spPr>
          <a:xfrm>
            <a:off x="955477" y="5838230"/>
            <a:ext cx="227885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Vantagens da MRAM</a:t>
            </a:r>
            <a:endParaRPr lang="en-US" sz="1688" dirty="0"/>
          </a:p>
        </p:txBody>
      </p:sp>
      <p:sp>
        <p:nvSpPr>
          <p:cNvPr id="44" name="Shape 32"/>
          <p:cNvSpPr/>
          <p:nvPr/>
        </p:nvSpPr>
        <p:spPr>
          <a:xfrm>
            <a:off x="1300163" y="6266855"/>
            <a:ext cx="457200" cy="457200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4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4469" y="6409730"/>
            <a:ext cx="128588" cy="171450"/>
          </a:xfrm>
          <a:prstGeom prst="rect">
            <a:avLst/>
          </a:prstGeom>
        </p:spPr>
      </p:pic>
      <p:sp>
        <p:nvSpPr>
          <p:cNvPr id="46" name="Text 33"/>
          <p:cNvSpPr/>
          <p:nvPr/>
        </p:nvSpPr>
        <p:spPr>
          <a:xfrm>
            <a:off x="600075" y="6838355"/>
            <a:ext cx="19288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</a:t>
            </a:r>
            <a:endParaRPr lang="en-US" sz="1013" dirty="0"/>
          </a:p>
        </p:txBody>
      </p:sp>
      <p:sp>
        <p:nvSpPr>
          <p:cNvPr id="47" name="Text 34"/>
          <p:cNvSpPr/>
          <p:nvPr/>
        </p:nvSpPr>
        <p:spPr>
          <a:xfrm>
            <a:off x="600075" y="7095530"/>
            <a:ext cx="1928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Acesso em nanosegundos, similar à SRAM</a:t>
            </a:r>
            <a:endParaRPr lang="en-US" sz="900" dirty="0"/>
          </a:p>
        </p:txBody>
      </p:sp>
      <p:sp>
        <p:nvSpPr>
          <p:cNvPr id="48" name="Shape 35"/>
          <p:cNvSpPr/>
          <p:nvPr/>
        </p:nvSpPr>
        <p:spPr>
          <a:xfrm>
            <a:off x="3328988" y="6266855"/>
            <a:ext cx="457200" cy="457200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4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2578" y="6409730"/>
            <a:ext cx="150019" cy="171450"/>
          </a:xfrm>
          <a:prstGeom prst="rect">
            <a:avLst/>
          </a:prstGeom>
        </p:spPr>
      </p:pic>
      <p:sp>
        <p:nvSpPr>
          <p:cNvPr id="50" name="Text 36"/>
          <p:cNvSpPr/>
          <p:nvPr/>
        </p:nvSpPr>
        <p:spPr>
          <a:xfrm>
            <a:off x="2628900" y="6838355"/>
            <a:ext cx="19288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Persistência</a:t>
            </a:r>
            <a:endParaRPr lang="en-US" sz="1013" dirty="0"/>
          </a:p>
        </p:txBody>
      </p:sp>
      <p:sp>
        <p:nvSpPr>
          <p:cNvPr id="51" name="Text 37"/>
          <p:cNvSpPr/>
          <p:nvPr/>
        </p:nvSpPr>
        <p:spPr>
          <a:xfrm>
            <a:off x="2628900" y="7095530"/>
            <a:ext cx="1928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Dados mantidos sem energia por décadas</a:t>
            </a:r>
            <a:endParaRPr lang="en-US" sz="900" dirty="0"/>
          </a:p>
        </p:txBody>
      </p:sp>
      <p:sp>
        <p:nvSpPr>
          <p:cNvPr id="52" name="Shape 38"/>
          <p:cNvSpPr/>
          <p:nvPr/>
        </p:nvSpPr>
        <p:spPr>
          <a:xfrm>
            <a:off x="5357813" y="6266855"/>
            <a:ext cx="457200" cy="457200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5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9256" y="6409730"/>
            <a:ext cx="214313" cy="171450"/>
          </a:xfrm>
          <a:prstGeom prst="rect">
            <a:avLst/>
          </a:prstGeom>
        </p:spPr>
      </p:pic>
      <p:sp>
        <p:nvSpPr>
          <p:cNvPr id="54" name="Text 39"/>
          <p:cNvSpPr/>
          <p:nvPr/>
        </p:nvSpPr>
        <p:spPr>
          <a:xfrm>
            <a:off x="4657725" y="6838355"/>
            <a:ext cx="19288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Durabilidade</a:t>
            </a:r>
            <a:endParaRPr lang="en-US" sz="1013" dirty="0"/>
          </a:p>
        </p:txBody>
      </p:sp>
      <p:sp>
        <p:nvSpPr>
          <p:cNvPr id="55" name="Text 40"/>
          <p:cNvSpPr/>
          <p:nvPr/>
        </p:nvSpPr>
        <p:spPr>
          <a:xfrm>
            <a:off x="4657725" y="7095530"/>
            <a:ext cx="19288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Trilhões de ciclos de escrita/leitura</a:t>
            </a:r>
            <a:endParaRPr lang="en-US" sz="900" dirty="0"/>
          </a:p>
        </p:txBody>
      </p:sp>
      <p:sp>
        <p:nvSpPr>
          <p:cNvPr id="56" name="Shape 41"/>
          <p:cNvSpPr/>
          <p:nvPr/>
        </p:nvSpPr>
        <p:spPr>
          <a:xfrm>
            <a:off x="7386638" y="6266855"/>
            <a:ext cx="457200" cy="457200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5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9513" y="6409730"/>
            <a:ext cx="171450" cy="171450"/>
          </a:xfrm>
          <a:prstGeom prst="rect">
            <a:avLst/>
          </a:prstGeom>
        </p:spPr>
      </p:pic>
      <p:sp>
        <p:nvSpPr>
          <p:cNvPr id="58" name="Text 42"/>
          <p:cNvSpPr/>
          <p:nvPr/>
        </p:nvSpPr>
        <p:spPr>
          <a:xfrm>
            <a:off x="6686550" y="6838355"/>
            <a:ext cx="19288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</a:t>
            </a:r>
            <a:endParaRPr lang="en-US" sz="1013" dirty="0"/>
          </a:p>
        </p:txBody>
      </p:sp>
      <p:sp>
        <p:nvSpPr>
          <p:cNvPr id="59" name="Text 43"/>
          <p:cNvSpPr/>
          <p:nvPr/>
        </p:nvSpPr>
        <p:spPr>
          <a:xfrm>
            <a:off x="6686550" y="7095530"/>
            <a:ext cx="1928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Baixo consumo, sem refresh necessário</a:t>
            </a:r>
            <a:endParaRPr lang="en-US" sz="900" dirty="0"/>
          </a:p>
        </p:txBody>
      </p:sp>
      <p:sp>
        <p:nvSpPr>
          <p:cNvPr id="60" name="Shape 44"/>
          <p:cNvSpPr/>
          <p:nvPr/>
        </p:nvSpPr>
        <p:spPr>
          <a:xfrm>
            <a:off x="457200" y="7695605"/>
            <a:ext cx="2590781" cy="11858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1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" y="7867055"/>
            <a:ext cx="214313" cy="214313"/>
          </a:xfrm>
          <a:prstGeom prst="rect">
            <a:avLst/>
          </a:prstGeom>
        </p:spPr>
      </p:pic>
      <p:sp>
        <p:nvSpPr>
          <p:cNvPr id="62" name="Text 45"/>
          <p:cNvSpPr/>
          <p:nvPr/>
        </p:nvSpPr>
        <p:spPr>
          <a:xfrm>
            <a:off x="928688" y="7874198"/>
            <a:ext cx="103843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Cache de CPU</a:t>
            </a:r>
            <a:endParaRPr lang="en-US" sz="1125" dirty="0"/>
          </a:p>
        </p:txBody>
      </p:sp>
      <p:sp>
        <p:nvSpPr>
          <p:cNvPr id="63" name="Text 46"/>
          <p:cNvSpPr/>
          <p:nvPr/>
        </p:nvSpPr>
        <p:spPr>
          <a:xfrm>
            <a:off x="628650" y="8195667"/>
            <a:ext cx="23193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Substituição de cache L3 em processadores,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oferecendo persistência e menor consumo.</a:t>
            </a:r>
            <a:endParaRPr lang="en-US" sz="900" dirty="0"/>
          </a:p>
        </p:txBody>
      </p:sp>
      <p:sp>
        <p:nvSpPr>
          <p:cNvPr id="64" name="Shape 47"/>
          <p:cNvSpPr/>
          <p:nvPr/>
        </p:nvSpPr>
        <p:spPr>
          <a:xfrm>
            <a:off x="3276581" y="7695605"/>
            <a:ext cx="2590809" cy="11858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8031" y="7867055"/>
            <a:ext cx="160734" cy="214313"/>
          </a:xfrm>
          <a:prstGeom prst="rect">
            <a:avLst/>
          </a:prstGeom>
        </p:spPr>
      </p:pic>
      <p:sp>
        <p:nvSpPr>
          <p:cNvPr id="66" name="Text 48"/>
          <p:cNvSpPr/>
          <p:nvPr/>
        </p:nvSpPr>
        <p:spPr>
          <a:xfrm>
            <a:off x="3694491" y="7874198"/>
            <a:ext cx="132561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IoT e Embarcados</a:t>
            </a:r>
            <a:endParaRPr lang="en-US" sz="1125" dirty="0"/>
          </a:p>
        </p:txBody>
      </p:sp>
      <p:sp>
        <p:nvSpPr>
          <p:cNvPr id="67" name="Text 49"/>
          <p:cNvSpPr/>
          <p:nvPr/>
        </p:nvSpPr>
        <p:spPr>
          <a:xfrm>
            <a:off x="3448031" y="8195667"/>
            <a:ext cx="231934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Ideal para dispositivos com restrições de energia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que precisam de armazenamento rápido e persistente.</a:t>
            </a:r>
            <a:endParaRPr lang="en-US" sz="900" dirty="0"/>
          </a:p>
        </p:txBody>
      </p:sp>
      <p:sp>
        <p:nvSpPr>
          <p:cNvPr id="68" name="Shape 50"/>
          <p:cNvSpPr/>
          <p:nvPr/>
        </p:nvSpPr>
        <p:spPr>
          <a:xfrm>
            <a:off x="6095991" y="7695605"/>
            <a:ext cx="2590781" cy="11858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9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7441" y="7867055"/>
            <a:ext cx="214313" cy="214313"/>
          </a:xfrm>
          <a:prstGeom prst="rect">
            <a:avLst/>
          </a:prstGeom>
        </p:spPr>
      </p:pic>
      <p:sp>
        <p:nvSpPr>
          <p:cNvPr id="70" name="Text 51"/>
          <p:cNvSpPr/>
          <p:nvPr/>
        </p:nvSpPr>
        <p:spPr>
          <a:xfrm>
            <a:off x="6567478" y="7874198"/>
            <a:ext cx="91841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Automotivo</a:t>
            </a:r>
            <a:endParaRPr lang="en-US" sz="1125" dirty="0"/>
          </a:p>
        </p:txBody>
      </p:sp>
      <p:sp>
        <p:nvSpPr>
          <p:cNvPr id="71" name="Text 52"/>
          <p:cNvSpPr/>
          <p:nvPr/>
        </p:nvSpPr>
        <p:spPr>
          <a:xfrm>
            <a:off x="6267441" y="8195667"/>
            <a:ext cx="23193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Resistente a radiação e temperaturas extremas,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perfeita para sistemas críticos automotivos.</a:t>
            </a:r>
            <a:endParaRPr lang="en-US" sz="900" dirty="0"/>
          </a:p>
        </p:txBody>
      </p:sp>
      <p:sp>
        <p:nvSpPr>
          <p:cNvPr id="72" name="Text 53"/>
          <p:cNvSpPr/>
          <p:nvPr/>
        </p:nvSpPr>
        <p:spPr>
          <a:xfrm>
            <a:off x="8594378" y="9002911"/>
            <a:ext cx="4781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8</a:t>
            </a:r>
            <a:endParaRPr lang="en-US" sz="101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2674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8229600" cy="2152055"/>
          </a:xfrm>
          <a:prstGeom prst="rect">
            <a:avLst/>
          </a:prstGeom>
          <a:solidFill>
            <a:srgbClr val="B91C1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7586"/>
            <a:ext cx="342900" cy="34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623292"/>
            <a:ext cx="4403089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SOT-MRAM: A Próxima Evolução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685800" y="1566267"/>
            <a:ext cx="2178397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EE2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Spin-Orbit Torque MRAM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85800" y="1566267"/>
            <a:ext cx="4983491" cy="5125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EE2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representa o futuro das memórias </a:t>
            </a:r>
            <a:endParaRPr lang="en-US" sz="1350" dirty="0"/>
          </a:p>
          <a:p>
            <a:pPr indent="0" marL="0">
              <a:buNone/>
            </a:pPr>
            <a:r>
              <a:rPr lang="en-US" sz="1350" dirty="0">
                <a:solidFill>
                  <a:srgbClr val="FEE2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não-voláteis, oferecendo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2715769" y="1844873"/>
            <a:ext cx="1757502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EE2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 superior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4401834" y="1844873"/>
            <a:ext cx="16199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EE2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492386" y="1844873"/>
            <a:ext cx="1461567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EE2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menor consumo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85800" y="2123480"/>
            <a:ext cx="21272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EE2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827084" y="2123480"/>
            <a:ext cx="2209093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EE2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durabilidade excepcional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2964740" y="2123480"/>
            <a:ext cx="11739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EE2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3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847427"/>
            <a:ext cx="2286000" cy="13716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457200" y="2780705"/>
            <a:ext cx="4000500" cy="35718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650" y="2952155"/>
            <a:ext cx="3657600" cy="857250"/>
          </a:xfrm>
          <a:prstGeom prst="rect">
            <a:avLst/>
          </a:prstGeom>
          <a:solidFill>
            <a:srgbClr val="F59E0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3116461"/>
            <a:ext cx="214313" cy="2143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100138" y="3095030"/>
            <a:ext cx="119593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STT-MRAM</a:t>
            </a:r>
            <a:endParaRPr lang="en-US" sz="1688" dirty="0"/>
          </a:p>
        </p:txBody>
      </p:sp>
      <p:sp>
        <p:nvSpPr>
          <p:cNvPr id="19" name="Text 13"/>
          <p:cNvSpPr/>
          <p:nvPr/>
        </p:nvSpPr>
        <p:spPr>
          <a:xfrm>
            <a:off x="771525" y="3466505"/>
            <a:ext cx="34432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EF3C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 Atual</a:t>
            </a:r>
            <a:endParaRPr lang="en-US" sz="1125" dirty="0"/>
          </a:p>
        </p:txBody>
      </p:sp>
      <p:sp>
        <p:nvSpPr>
          <p:cNvPr id="20" name="Shape 14"/>
          <p:cNvSpPr/>
          <p:nvPr/>
        </p:nvSpPr>
        <p:spPr>
          <a:xfrm>
            <a:off x="628650" y="3980855"/>
            <a:ext cx="3657600" cy="12573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650" y="3980855"/>
            <a:ext cx="28575" cy="1257300"/>
          </a:xfrm>
          <a:prstGeom prst="rect">
            <a:avLst/>
          </a:prstGeom>
          <a:solidFill>
            <a:srgbClr val="DC2626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4130873"/>
            <a:ext cx="96441" cy="12858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96541" y="4107656"/>
            <a:ext cx="10600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Características</a:t>
            </a:r>
            <a:endParaRPr lang="en-US" sz="1013" dirty="0"/>
          </a:p>
        </p:txBody>
      </p:sp>
      <p:sp>
        <p:nvSpPr>
          <p:cNvPr id="24" name="Text 17"/>
          <p:cNvSpPr/>
          <p:nvPr/>
        </p:nvSpPr>
        <p:spPr>
          <a:xfrm>
            <a:off x="742950" y="4352330"/>
            <a:ext cx="3500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Velocidade de escrita: ~10-100 ns</a:t>
            </a:r>
            <a:endParaRPr lang="en-US" sz="900" dirty="0"/>
          </a:p>
        </p:txBody>
      </p:sp>
      <p:sp>
        <p:nvSpPr>
          <p:cNvPr id="25" name="Text 18"/>
          <p:cNvSpPr/>
          <p:nvPr/>
        </p:nvSpPr>
        <p:spPr>
          <a:xfrm>
            <a:off x="742950" y="4552355"/>
            <a:ext cx="3500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Corrente de escrita: Alta</a:t>
            </a:r>
            <a:endParaRPr lang="en-US" sz="900" dirty="0"/>
          </a:p>
        </p:txBody>
      </p:sp>
      <p:sp>
        <p:nvSpPr>
          <p:cNvPr id="26" name="Text 19"/>
          <p:cNvSpPr/>
          <p:nvPr/>
        </p:nvSpPr>
        <p:spPr>
          <a:xfrm>
            <a:off x="742950" y="4752380"/>
            <a:ext cx="3500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Durabilidade: 10¹⁵ ciclos</a:t>
            </a:r>
            <a:endParaRPr lang="en-US" sz="900" dirty="0"/>
          </a:p>
        </p:txBody>
      </p:sp>
      <p:sp>
        <p:nvSpPr>
          <p:cNvPr id="27" name="Text 20"/>
          <p:cNvSpPr/>
          <p:nvPr/>
        </p:nvSpPr>
        <p:spPr>
          <a:xfrm>
            <a:off x="742950" y="4952405"/>
            <a:ext cx="3500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Consumo: Moderado</a:t>
            </a:r>
            <a:endParaRPr lang="en-US" sz="900" dirty="0"/>
          </a:p>
        </p:txBody>
      </p:sp>
      <p:sp>
        <p:nvSpPr>
          <p:cNvPr id="28" name="Shape 21"/>
          <p:cNvSpPr/>
          <p:nvPr/>
        </p:nvSpPr>
        <p:spPr>
          <a:xfrm>
            <a:off x="628650" y="5352455"/>
            <a:ext cx="3657600" cy="828675"/>
          </a:xfrm>
          <a:prstGeom prst="rect">
            <a:avLst/>
          </a:prstGeom>
          <a:solidFill>
            <a:srgbClr val="FFFBEB"/>
          </a:solidFill>
          <a:ln/>
        </p:spPr>
      </p:sp>
      <p:sp>
        <p:nvSpPr>
          <p:cNvPr id="29" name="Shape 22"/>
          <p:cNvSpPr/>
          <p:nvPr/>
        </p:nvSpPr>
        <p:spPr>
          <a:xfrm>
            <a:off x="628650" y="5352455"/>
            <a:ext cx="28575" cy="8286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30" name="Text 23"/>
          <p:cNvSpPr/>
          <p:nvPr/>
        </p:nvSpPr>
        <p:spPr>
          <a:xfrm>
            <a:off x="742950" y="5466755"/>
            <a:ext cx="3500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Limitações</a:t>
            </a:r>
            <a:endParaRPr lang="en-US" sz="1013" dirty="0"/>
          </a:p>
        </p:txBody>
      </p:sp>
      <p:sp>
        <p:nvSpPr>
          <p:cNvPr id="31" name="Text 24"/>
          <p:cNvSpPr/>
          <p:nvPr/>
        </p:nvSpPr>
        <p:spPr>
          <a:xfrm>
            <a:off x="742950" y="5723930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B453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Corrente de escrita passa através da barreira túnel,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B453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causando degradação ao longo do tempo e limitando a velocidade.</a:t>
            </a:r>
            <a:endParaRPr lang="en-US" sz="900" dirty="0"/>
          </a:p>
        </p:txBody>
      </p:sp>
      <p:sp>
        <p:nvSpPr>
          <p:cNvPr id="32" name="Shape 25"/>
          <p:cNvSpPr/>
          <p:nvPr/>
        </p:nvSpPr>
        <p:spPr>
          <a:xfrm>
            <a:off x="4686300" y="2780705"/>
            <a:ext cx="4000500" cy="35718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3" name="Shape 26"/>
          <p:cNvSpPr/>
          <p:nvPr/>
        </p:nvSpPr>
        <p:spPr>
          <a:xfrm>
            <a:off x="4857750" y="2952155"/>
            <a:ext cx="3657600" cy="857250"/>
          </a:xfrm>
          <a:prstGeom prst="rect">
            <a:avLst/>
          </a:prstGeom>
          <a:solidFill>
            <a:srgbClr val="059669"/>
          </a:solidFill>
          <a:ln/>
        </p:spPr>
      </p:sp>
      <p:pic>
        <p:nvPicPr>
          <p:cNvPr id="3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25" y="3116461"/>
            <a:ext cx="214313" cy="214313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5329238" y="3095030"/>
            <a:ext cx="123173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SOT-MRAM</a:t>
            </a:r>
            <a:endParaRPr lang="en-US" sz="1688" dirty="0"/>
          </a:p>
        </p:txBody>
      </p:sp>
      <p:sp>
        <p:nvSpPr>
          <p:cNvPr id="36" name="Text 28"/>
          <p:cNvSpPr/>
          <p:nvPr/>
        </p:nvSpPr>
        <p:spPr>
          <a:xfrm>
            <a:off x="5000625" y="3466505"/>
            <a:ext cx="34432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D1FA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Próxima Geração</a:t>
            </a:r>
            <a:endParaRPr lang="en-US" sz="1125" dirty="0"/>
          </a:p>
        </p:txBody>
      </p:sp>
      <p:sp>
        <p:nvSpPr>
          <p:cNvPr id="37" name="Shape 29"/>
          <p:cNvSpPr/>
          <p:nvPr/>
        </p:nvSpPr>
        <p:spPr>
          <a:xfrm>
            <a:off x="4857750" y="3980855"/>
            <a:ext cx="3657600" cy="12573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38" name="Shape 30"/>
          <p:cNvSpPr/>
          <p:nvPr/>
        </p:nvSpPr>
        <p:spPr>
          <a:xfrm>
            <a:off x="4857750" y="3980855"/>
            <a:ext cx="28575" cy="1257300"/>
          </a:xfrm>
          <a:prstGeom prst="rect">
            <a:avLst/>
          </a:prstGeom>
          <a:solidFill>
            <a:srgbClr val="DC2626"/>
          </a:solidFill>
          <a:ln/>
        </p:spPr>
      </p:sp>
      <p:pic>
        <p:nvPicPr>
          <p:cNvPr id="3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050" y="4130873"/>
            <a:ext cx="144661" cy="128588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5173861" y="4107656"/>
            <a:ext cx="7445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Melhorias</a:t>
            </a:r>
            <a:endParaRPr lang="en-US" sz="1013" dirty="0"/>
          </a:p>
        </p:txBody>
      </p:sp>
      <p:sp>
        <p:nvSpPr>
          <p:cNvPr id="41" name="Text 32"/>
          <p:cNvSpPr/>
          <p:nvPr/>
        </p:nvSpPr>
        <p:spPr>
          <a:xfrm>
            <a:off x="4972050" y="4352330"/>
            <a:ext cx="3500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Velocidade de escrita: &lt;1 ns</a:t>
            </a:r>
            <a:endParaRPr lang="en-US" sz="900" dirty="0"/>
          </a:p>
        </p:txBody>
      </p:sp>
      <p:sp>
        <p:nvSpPr>
          <p:cNvPr id="42" name="Text 33"/>
          <p:cNvSpPr/>
          <p:nvPr/>
        </p:nvSpPr>
        <p:spPr>
          <a:xfrm>
            <a:off x="4972050" y="4552355"/>
            <a:ext cx="3500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Corrente de escrita: 50% menor</a:t>
            </a:r>
            <a:endParaRPr lang="en-US" sz="900" dirty="0"/>
          </a:p>
        </p:txBody>
      </p:sp>
      <p:sp>
        <p:nvSpPr>
          <p:cNvPr id="43" name="Text 34"/>
          <p:cNvSpPr/>
          <p:nvPr/>
        </p:nvSpPr>
        <p:spPr>
          <a:xfrm>
            <a:off x="4972050" y="4752380"/>
            <a:ext cx="3500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Durabilidade: 10¹⁸ ciclos</a:t>
            </a:r>
            <a:endParaRPr lang="en-US" sz="900" dirty="0"/>
          </a:p>
        </p:txBody>
      </p:sp>
      <p:sp>
        <p:nvSpPr>
          <p:cNvPr id="44" name="Text 35"/>
          <p:cNvSpPr/>
          <p:nvPr/>
        </p:nvSpPr>
        <p:spPr>
          <a:xfrm>
            <a:off x="4972050" y="4952405"/>
            <a:ext cx="3500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Consumo: Significativamente menor</a:t>
            </a:r>
            <a:endParaRPr lang="en-US" sz="900" dirty="0"/>
          </a:p>
        </p:txBody>
      </p:sp>
      <p:sp>
        <p:nvSpPr>
          <p:cNvPr id="45" name="Shape 36"/>
          <p:cNvSpPr/>
          <p:nvPr/>
        </p:nvSpPr>
        <p:spPr>
          <a:xfrm>
            <a:off x="4857750" y="5352455"/>
            <a:ext cx="3657600" cy="828675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46" name="Shape 37"/>
          <p:cNvSpPr/>
          <p:nvPr/>
        </p:nvSpPr>
        <p:spPr>
          <a:xfrm>
            <a:off x="4857750" y="5352455"/>
            <a:ext cx="28575" cy="82867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47" name="Text 38"/>
          <p:cNvSpPr/>
          <p:nvPr/>
        </p:nvSpPr>
        <p:spPr>
          <a:xfrm>
            <a:off x="4972050" y="5466755"/>
            <a:ext cx="3500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Vantagem Chave</a:t>
            </a:r>
            <a:endParaRPr lang="en-US" sz="1013" dirty="0"/>
          </a:p>
        </p:txBody>
      </p:sp>
      <p:sp>
        <p:nvSpPr>
          <p:cNvPr id="48" name="Text 39"/>
          <p:cNvSpPr/>
          <p:nvPr/>
        </p:nvSpPr>
        <p:spPr>
          <a:xfrm>
            <a:off x="4972050" y="5723930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Corrente de escrita flui lateralmente, não através da barreira,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    eliminando degradação e permitindo operação ultra-rápida.</a:t>
            </a:r>
            <a:endParaRPr lang="en-US" sz="900" dirty="0"/>
          </a:p>
        </p:txBody>
      </p:sp>
      <p:sp>
        <p:nvSpPr>
          <p:cNvPr id="49" name="Shape 40"/>
          <p:cNvSpPr/>
          <p:nvPr/>
        </p:nvSpPr>
        <p:spPr>
          <a:xfrm>
            <a:off x="457200" y="6524030"/>
            <a:ext cx="8229600" cy="2257425"/>
          </a:xfrm>
          <a:prstGeom prst="rect">
            <a:avLst/>
          </a:prstGeom>
          <a:solidFill>
            <a:srgbClr val="7C3AED"/>
          </a:solidFill>
          <a:ln/>
        </p:spPr>
      </p:sp>
      <p:sp>
        <p:nvSpPr>
          <p:cNvPr id="50" name="Text 41"/>
          <p:cNvSpPr/>
          <p:nvPr/>
        </p:nvSpPr>
        <p:spPr>
          <a:xfrm>
            <a:off x="800100" y="6752630"/>
            <a:ext cx="36151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Aplicações Futuras da SOT-MRAM</a:t>
            </a:r>
            <a:endParaRPr lang="en-US" sz="1688" dirty="0"/>
          </a:p>
        </p:txBody>
      </p:sp>
      <p:sp>
        <p:nvSpPr>
          <p:cNvPr id="51" name="Shape 42"/>
          <p:cNvSpPr/>
          <p:nvPr/>
        </p:nvSpPr>
        <p:spPr>
          <a:xfrm>
            <a:off x="685800" y="7181255"/>
            <a:ext cx="2438391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5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" y="7366992"/>
            <a:ext cx="192881" cy="171450"/>
          </a:xfrm>
          <a:prstGeom prst="rect">
            <a:avLst/>
          </a:prstGeom>
        </p:spPr>
      </p:pic>
      <p:sp>
        <p:nvSpPr>
          <p:cNvPr id="53" name="Text 43"/>
          <p:cNvSpPr/>
          <p:nvPr/>
        </p:nvSpPr>
        <p:spPr>
          <a:xfrm>
            <a:off x="1135856" y="7352705"/>
            <a:ext cx="13806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Memória Principal</a:t>
            </a:r>
            <a:endParaRPr lang="en-US" sz="1125" dirty="0"/>
          </a:p>
        </p:txBody>
      </p:sp>
      <p:sp>
        <p:nvSpPr>
          <p:cNvPr id="54" name="Text 44"/>
          <p:cNvSpPr/>
          <p:nvPr/>
        </p:nvSpPr>
        <p:spPr>
          <a:xfrm>
            <a:off x="857250" y="7667030"/>
            <a:ext cx="216692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Substituição da DRAM em sistemas que exigem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persistência e baixo consumo energético.</a:t>
            </a:r>
            <a:endParaRPr lang="en-US" sz="900" dirty="0"/>
          </a:p>
        </p:txBody>
      </p:sp>
      <p:sp>
        <p:nvSpPr>
          <p:cNvPr id="55" name="Shape 45"/>
          <p:cNvSpPr/>
          <p:nvPr/>
        </p:nvSpPr>
        <p:spPr>
          <a:xfrm>
            <a:off x="3352791" y="7181255"/>
            <a:ext cx="2438391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5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241" y="7467005"/>
            <a:ext cx="171450" cy="171450"/>
          </a:xfrm>
          <a:prstGeom prst="rect">
            <a:avLst/>
          </a:prstGeom>
        </p:spPr>
      </p:pic>
      <p:sp>
        <p:nvSpPr>
          <p:cNvPr id="57" name="Text 46"/>
          <p:cNvSpPr/>
          <p:nvPr/>
        </p:nvSpPr>
        <p:spPr>
          <a:xfrm>
            <a:off x="3781416" y="7352705"/>
            <a:ext cx="190975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Computação Neuromórfica</a:t>
            </a:r>
            <a:endParaRPr lang="en-US" sz="1125" dirty="0"/>
          </a:p>
        </p:txBody>
      </p:sp>
      <p:sp>
        <p:nvSpPr>
          <p:cNvPr id="58" name="Text 47"/>
          <p:cNvSpPr/>
          <p:nvPr/>
        </p:nvSpPr>
        <p:spPr>
          <a:xfrm>
            <a:off x="3524241" y="7867055"/>
            <a:ext cx="216692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de sinapses artificiais em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chips de inteligência artificial avançada.</a:t>
            </a:r>
            <a:endParaRPr lang="en-US" sz="900" dirty="0"/>
          </a:p>
        </p:txBody>
      </p:sp>
      <p:sp>
        <p:nvSpPr>
          <p:cNvPr id="59" name="Shape 48"/>
          <p:cNvSpPr/>
          <p:nvPr/>
        </p:nvSpPr>
        <p:spPr>
          <a:xfrm>
            <a:off x="6019781" y="7181255"/>
            <a:ext cx="2438419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60" name="Text 49"/>
          <p:cNvSpPr/>
          <p:nvPr/>
        </p:nvSpPr>
        <p:spPr>
          <a:xfrm>
            <a:off x="6276956" y="7352705"/>
            <a:ext cx="166223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Computação Quântica</a:t>
            </a:r>
            <a:endParaRPr lang="en-US" sz="1125" dirty="0"/>
          </a:p>
        </p:txBody>
      </p:sp>
      <p:sp>
        <p:nvSpPr>
          <p:cNvPr id="61" name="Text 50"/>
          <p:cNvSpPr/>
          <p:nvPr/>
        </p:nvSpPr>
        <p:spPr>
          <a:xfrm>
            <a:off x="6191231" y="7667030"/>
            <a:ext cx="216695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Memória de controle para sistemas quânticos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    que requerem operação em temperaturas criogênicas.</a:t>
            </a:r>
            <a:endParaRPr lang="en-US" sz="900" dirty="0"/>
          </a:p>
        </p:txBody>
      </p:sp>
      <p:sp>
        <p:nvSpPr>
          <p:cNvPr id="62" name="Shape 51"/>
          <p:cNvSpPr/>
          <p:nvPr/>
        </p:nvSpPr>
        <p:spPr>
          <a:xfrm>
            <a:off x="457200" y="9010055"/>
            <a:ext cx="8229600" cy="18002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3021" y="9260086"/>
            <a:ext cx="267891" cy="214313"/>
          </a:xfrm>
          <a:prstGeom prst="rect">
            <a:avLst/>
          </a:prstGeom>
        </p:spPr>
      </p:pic>
      <p:sp>
        <p:nvSpPr>
          <p:cNvPr id="64" name="Text 52"/>
          <p:cNvSpPr/>
          <p:nvPr/>
        </p:nvSpPr>
        <p:spPr>
          <a:xfrm>
            <a:off x="3136636" y="9220795"/>
            <a:ext cx="3295780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Timeline de Desenvolvimento</a:t>
            </a:r>
            <a:endParaRPr lang="en-US" sz="1688" dirty="0"/>
          </a:p>
        </p:txBody>
      </p:sp>
      <p:sp>
        <p:nvSpPr>
          <p:cNvPr id="65" name="Shape 53"/>
          <p:cNvSpPr/>
          <p:nvPr/>
        </p:nvSpPr>
        <p:spPr>
          <a:xfrm>
            <a:off x="892746" y="9667280"/>
            <a:ext cx="457200" cy="457200"/>
          </a:xfrm>
          <a:prstGeom prst="ellipse">
            <a:avLst/>
          </a:prstGeom>
          <a:solidFill>
            <a:srgbClr val="F59E0B"/>
          </a:solidFill>
          <a:ln/>
        </p:spPr>
      </p:sp>
      <p:sp>
        <p:nvSpPr>
          <p:cNvPr id="66" name="Text 54"/>
          <p:cNvSpPr/>
          <p:nvPr/>
        </p:nvSpPr>
        <p:spPr>
          <a:xfrm>
            <a:off x="974229" y="9795867"/>
            <a:ext cx="3656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2020</a:t>
            </a:r>
            <a:endParaRPr lang="en-US" sz="1013" dirty="0"/>
          </a:p>
        </p:txBody>
      </p:sp>
      <p:sp>
        <p:nvSpPr>
          <p:cNvPr id="67" name="Text 55"/>
          <p:cNvSpPr/>
          <p:nvPr/>
        </p:nvSpPr>
        <p:spPr>
          <a:xfrm>
            <a:off x="685800" y="10210205"/>
            <a:ext cx="94252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STT-MRAM</a:t>
            </a:r>
            <a:endParaRPr lang="en-US" sz="1013" dirty="0"/>
          </a:p>
        </p:txBody>
      </p:sp>
      <p:sp>
        <p:nvSpPr>
          <p:cNvPr id="68" name="Text 56"/>
          <p:cNvSpPr/>
          <p:nvPr/>
        </p:nvSpPr>
        <p:spPr>
          <a:xfrm>
            <a:off x="685800" y="10410230"/>
            <a:ext cx="9425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Comercialização</a:t>
            </a:r>
            <a:endParaRPr lang="en-US" sz="900" dirty="0"/>
          </a:p>
        </p:txBody>
      </p:sp>
      <p:sp>
        <p:nvSpPr>
          <p:cNvPr id="69" name="Shape 57"/>
          <p:cNvSpPr/>
          <p:nvPr/>
        </p:nvSpPr>
        <p:spPr>
          <a:xfrm>
            <a:off x="1671191" y="10110192"/>
            <a:ext cx="2571276" cy="28575"/>
          </a:xfrm>
          <a:prstGeom prst="rect">
            <a:avLst/>
          </a:prstGeom>
          <a:solidFill>
            <a:srgbClr val="D1D5DB"/>
          </a:solidFill>
          <a:ln/>
        </p:spPr>
      </p:sp>
      <p:sp>
        <p:nvSpPr>
          <p:cNvPr id="70" name="Shape 58"/>
          <p:cNvSpPr/>
          <p:nvPr/>
        </p:nvSpPr>
        <p:spPr>
          <a:xfrm>
            <a:off x="4476257" y="9667280"/>
            <a:ext cx="457200" cy="45720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71" name="Text 59"/>
          <p:cNvSpPr/>
          <p:nvPr/>
        </p:nvSpPr>
        <p:spPr>
          <a:xfrm>
            <a:off x="4557740" y="9795867"/>
            <a:ext cx="3656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2025</a:t>
            </a:r>
            <a:endParaRPr lang="en-US" sz="1013" dirty="0"/>
          </a:p>
        </p:txBody>
      </p:sp>
      <p:sp>
        <p:nvSpPr>
          <p:cNvPr id="72" name="Text 60"/>
          <p:cNvSpPr/>
          <p:nvPr/>
        </p:nvSpPr>
        <p:spPr>
          <a:xfrm>
            <a:off x="4356767" y="10210205"/>
            <a:ext cx="76761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SOT-MRAM</a:t>
            </a:r>
            <a:endParaRPr lang="en-US" sz="1013" dirty="0"/>
          </a:p>
        </p:txBody>
      </p:sp>
      <p:sp>
        <p:nvSpPr>
          <p:cNvPr id="73" name="Text 61"/>
          <p:cNvSpPr/>
          <p:nvPr/>
        </p:nvSpPr>
        <p:spPr>
          <a:xfrm>
            <a:off x="4356767" y="10410230"/>
            <a:ext cx="7676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Protótipos</a:t>
            </a:r>
            <a:endParaRPr lang="en-US" sz="900" dirty="0"/>
          </a:p>
        </p:txBody>
      </p:sp>
      <p:sp>
        <p:nvSpPr>
          <p:cNvPr id="74" name="Shape 62"/>
          <p:cNvSpPr/>
          <p:nvPr/>
        </p:nvSpPr>
        <p:spPr>
          <a:xfrm>
            <a:off x="5167247" y="10110192"/>
            <a:ext cx="2571276" cy="28575"/>
          </a:xfrm>
          <a:prstGeom prst="rect">
            <a:avLst/>
          </a:prstGeom>
          <a:solidFill>
            <a:srgbClr val="D1D5DB"/>
          </a:solidFill>
          <a:ln/>
        </p:spPr>
      </p:sp>
      <p:sp>
        <p:nvSpPr>
          <p:cNvPr id="75" name="Shape 63"/>
          <p:cNvSpPr/>
          <p:nvPr/>
        </p:nvSpPr>
        <p:spPr>
          <a:xfrm>
            <a:off x="7926911" y="9667280"/>
            <a:ext cx="457200" cy="457200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76" name="Text 64"/>
          <p:cNvSpPr/>
          <p:nvPr/>
        </p:nvSpPr>
        <p:spPr>
          <a:xfrm>
            <a:off x="8008395" y="9795867"/>
            <a:ext cx="3656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2028</a:t>
            </a:r>
            <a:endParaRPr lang="en-US" sz="1013" dirty="0"/>
          </a:p>
        </p:txBody>
      </p:sp>
      <p:sp>
        <p:nvSpPr>
          <p:cNvPr id="77" name="Text 65"/>
          <p:cNvSpPr/>
          <p:nvPr/>
        </p:nvSpPr>
        <p:spPr>
          <a:xfrm>
            <a:off x="7852823" y="10210205"/>
            <a:ext cx="67684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Produção</a:t>
            </a:r>
            <a:endParaRPr lang="en-US" sz="1013" dirty="0"/>
          </a:p>
        </p:txBody>
      </p:sp>
      <p:sp>
        <p:nvSpPr>
          <p:cNvPr id="78" name="Text 66"/>
          <p:cNvSpPr/>
          <p:nvPr/>
        </p:nvSpPr>
        <p:spPr>
          <a:xfrm>
            <a:off x="7852823" y="10410230"/>
            <a:ext cx="6768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Massa</a:t>
            </a:r>
            <a:endParaRPr lang="en-US" sz="900" dirty="0"/>
          </a:p>
        </p:txBody>
      </p:sp>
      <p:sp>
        <p:nvSpPr>
          <p:cNvPr id="79" name="Text 67"/>
          <p:cNvSpPr/>
          <p:nvPr/>
        </p:nvSpPr>
        <p:spPr>
          <a:xfrm>
            <a:off x="8594378" y="10931723"/>
            <a:ext cx="4781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9</a:t>
            </a:r>
            <a:endParaRPr lang="en-US" sz="101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2025-06-10T22:29:30Z</dcterms:created>
  <dcterms:modified xsi:type="dcterms:W3CDTF">2025-06-10T22:29:30Z</dcterms:modified>
</cp:coreProperties>
</file>